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8288000" cy="10287000"/>
  <p:notesSz cx="6858000" cy="9144000"/>
  <p:embeddedFontLst>
    <p:embeddedFont>
      <p:font typeface="GangwonEduPower"/>
      <p:regular r:id="rId63"/>
    </p:embeddedFont>
    <p:embeddedFont>
      <p:font typeface="Poppins SemiBold"/>
      <p:bold r:id="rId64"/>
    </p:embeddedFont>
    <p:embeddedFont>
      <p:font typeface="Pretendard Bold"/>
      <p:bold r:id="rId65"/>
    </p:embeddedFont>
    <p:embeddedFont>
      <p:font typeface="Poppins Light"/>
      <p:regular r:id="rId66"/>
    </p:embeddedFont>
    <p:embeddedFont>
      <p:font typeface="Pretendard Regular"/>
      <p:regular r:id="rId67"/>
    </p:embeddedFont>
    <p:embeddedFont>
      <p:font typeface="Noto Sans CJK KR Regular"/>
      <p:regular r:id="rId68"/>
    </p:embeddedFont>
    <p:embeddedFont>
      <p:font typeface="Pretendard Black"/>
      <p:bold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fonts/font1.fntdata" Type="http://schemas.openxmlformats.org/officeDocument/2006/relationships/font"/><Relationship Id="rId64" Target="fonts/font2.fntdata" Type="http://schemas.openxmlformats.org/officeDocument/2006/relationships/font"/><Relationship Id="rId65" Target="fonts/font3.fntdata" Type="http://schemas.openxmlformats.org/officeDocument/2006/relationships/font"/><Relationship Id="rId66" Target="fonts/font4.fntdata" Type="http://schemas.openxmlformats.org/officeDocument/2006/relationships/font"/><Relationship Id="rId67" Target="fonts/font5.fntdata" Type="http://schemas.openxmlformats.org/officeDocument/2006/relationships/font"/><Relationship Id="rId68" Target="fonts/font6.fntdata" Type="http://schemas.openxmlformats.org/officeDocument/2006/relationships/font"/><Relationship Id="rId69" Target="fonts/font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12.png" Type="http://schemas.openxmlformats.org/officeDocument/2006/relationships/image"/><Relationship Id="rId13" Target="../media/image11.png" Type="http://schemas.openxmlformats.org/officeDocument/2006/relationships/image"/><Relationship Id="rId14" Target="../media/image48.png" Type="http://schemas.openxmlformats.org/officeDocument/2006/relationships/image"/><Relationship Id="rId15" Target="../media/image49.png" Type="http://schemas.openxmlformats.org/officeDocument/2006/relationships/image"/><Relationship Id="rId16" Target="../media/image50.png" Type="http://schemas.openxmlformats.org/officeDocument/2006/relationships/image"/><Relationship Id="rId17" Target="../media/image51.png" Type="http://schemas.openxmlformats.org/officeDocument/2006/relationships/image"/><Relationship Id="rId18" Target="../media/image52.png" Type="http://schemas.openxmlformats.org/officeDocument/2006/relationships/image"/><Relationship Id="rId19" Target="../media/image53.png" Type="http://schemas.openxmlformats.org/officeDocument/2006/relationships/image"/><Relationship Id="rId2" Target="../media/image4.png" Type="http://schemas.openxmlformats.org/officeDocument/2006/relationships/image"/><Relationship Id="rId20" Target="../media/image5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13" Target="../media/image61.png" Type="http://schemas.openxmlformats.org/officeDocument/2006/relationships/image"/><Relationship Id="rId14" Target="../media/image62.png" Type="http://schemas.openxmlformats.org/officeDocument/2006/relationships/image"/><Relationship Id="rId15" Target="../media/image63.png" Type="http://schemas.openxmlformats.org/officeDocument/2006/relationships/image"/><Relationship Id="rId16" Target="../media/image64.png" Type="http://schemas.openxmlformats.org/officeDocument/2006/relationships/image"/><Relationship Id="rId17" Target="../media/image65.png" Type="http://schemas.openxmlformats.org/officeDocument/2006/relationships/image"/><Relationship Id="rId18" Target="../media/image66.gif" Type="http://schemas.openxmlformats.org/officeDocument/2006/relationships/image"/><Relationship Id="rId19" Target="../media/image67.png" Type="http://schemas.openxmlformats.org/officeDocument/2006/relationships/image"/><Relationship Id="rId2" Target="../media/image11.png" Type="http://schemas.openxmlformats.org/officeDocument/2006/relationships/image"/><Relationship Id="rId20" Target="../media/image68.png" Type="http://schemas.openxmlformats.org/officeDocument/2006/relationships/image"/><Relationship Id="rId21" Target="../media/image69.png" Type="http://schemas.openxmlformats.org/officeDocument/2006/relationships/image"/><Relationship Id="rId22" Target="../media/image70.png" Type="http://schemas.openxmlformats.org/officeDocument/2006/relationships/image"/><Relationship Id="rId23" Target="../media/image7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75.png" Type="http://schemas.openxmlformats.org/officeDocument/2006/relationships/image"/><Relationship Id="rId12" Target="../media/image76.png" Type="http://schemas.openxmlformats.org/officeDocument/2006/relationships/image"/><Relationship Id="rId13" Target="../media/image77.png" Type="http://schemas.openxmlformats.org/officeDocument/2006/relationships/image"/><Relationship Id="rId14" Target="../media/image78.png" Type="http://schemas.openxmlformats.org/officeDocument/2006/relationships/image"/><Relationship Id="rId15" Target="../media/image79.png" Type="http://schemas.openxmlformats.org/officeDocument/2006/relationships/image"/><Relationship Id="rId16" Target="../media/image80.png" Type="http://schemas.openxmlformats.org/officeDocument/2006/relationships/image"/><Relationship Id="rId17" Target="../media/image81.png" Type="http://schemas.openxmlformats.org/officeDocument/2006/relationships/image"/><Relationship Id="rId18" Target="../media/image82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72.pn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3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4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8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6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8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90.png" Type="http://schemas.openxmlformats.org/officeDocument/2006/relationships/image"/><Relationship Id="rId6" Target="../media/image91.png" Type="http://schemas.openxmlformats.org/officeDocument/2006/relationships/image"/><Relationship Id="rId7" Target="../media/image92.png" Type="http://schemas.openxmlformats.org/officeDocument/2006/relationships/image"/><Relationship Id="rId8" Target="../media/image93.pn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00.png" Type="http://schemas.openxmlformats.org/officeDocument/2006/relationships/image"/><Relationship Id="rId12" Target="../media/image101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png" Type="http://schemas.openxmlformats.org/officeDocument/2006/relationships/image"/><Relationship Id="rId12" Target="../media/image107.png" Type="http://schemas.openxmlformats.org/officeDocument/2006/relationships/image"/><Relationship Id="rId13" Target="../media/image108.png" Type="http://schemas.openxmlformats.org/officeDocument/2006/relationships/image"/><Relationship Id="rId14" Target="../media/image109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02.png" Type="http://schemas.openxmlformats.org/officeDocument/2006/relationships/image"/><Relationship Id="rId8" Target="../media/image103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5.png" Type="http://schemas.openxmlformats.org/officeDocument/2006/relationships/image"/><Relationship Id="rId11" Target="../media/image116.png" Type="http://schemas.openxmlformats.org/officeDocument/2006/relationships/image"/><Relationship Id="rId12" Target="../media/image117.png" Type="http://schemas.openxmlformats.org/officeDocument/2006/relationships/image"/><Relationship Id="rId13" Target="../media/image118.png" Type="http://schemas.openxmlformats.org/officeDocument/2006/relationships/image"/><Relationship Id="rId14" Target="../media/image11.png" Type="http://schemas.openxmlformats.org/officeDocument/2006/relationships/image"/><Relationship Id="rId15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0.png" Type="http://schemas.openxmlformats.org/officeDocument/2006/relationships/image"/><Relationship Id="rId6" Target="../media/image111.png" Type="http://schemas.openxmlformats.org/officeDocument/2006/relationships/image"/><Relationship Id="rId7" Target="../media/image112.png" Type="http://schemas.openxmlformats.org/officeDocument/2006/relationships/image"/><Relationship Id="rId8" Target="../media/image113.png" Type="http://schemas.openxmlformats.org/officeDocument/2006/relationships/image"/><Relationship Id="rId9" Target="../media/image1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3.png" Type="http://schemas.openxmlformats.org/officeDocument/2006/relationships/image"/><Relationship Id="rId11" Target="../media/image123.png" Type="http://schemas.openxmlformats.org/officeDocument/2006/relationships/image"/><Relationship Id="rId12" Target="../media/image124.pn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9.png" Type="http://schemas.openxmlformats.org/officeDocument/2006/relationships/image"/><Relationship Id="rId6" Target="../media/image120.png" Type="http://schemas.openxmlformats.org/officeDocument/2006/relationships/image"/><Relationship Id="rId7" Target="../media/image111.png" Type="http://schemas.openxmlformats.org/officeDocument/2006/relationships/image"/><Relationship Id="rId8" Target="../media/image121.png" Type="http://schemas.openxmlformats.org/officeDocument/2006/relationships/image"/><Relationship Id="rId9" Target="../media/image1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9.png" Type="http://schemas.openxmlformats.org/officeDocument/2006/relationships/image"/><Relationship Id="rId11" Target="../media/image13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25.png" Type="http://schemas.openxmlformats.org/officeDocument/2006/relationships/image"/><Relationship Id="rId6" Target="../media/image126.png" Type="http://schemas.openxmlformats.org/officeDocument/2006/relationships/image"/><Relationship Id="rId7" Target="../media/image127.png" Type="http://schemas.openxmlformats.org/officeDocument/2006/relationships/image"/><Relationship Id="rId8" Target="../media/image111.png" Type="http://schemas.openxmlformats.org/officeDocument/2006/relationships/image"/><Relationship Id="rId9" Target="../media/image12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4.png" Type="http://schemas.openxmlformats.org/officeDocument/2006/relationships/image"/><Relationship Id="rId11" Target="../media/image135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1.png" Type="http://schemas.openxmlformats.org/officeDocument/2006/relationships/image"/><Relationship Id="rId8" Target="../media/image132.png" Type="http://schemas.openxmlformats.org/officeDocument/2006/relationships/image"/><Relationship Id="rId9" Target="../media/image13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1.png" Type="http://schemas.openxmlformats.org/officeDocument/2006/relationships/image"/><Relationship Id="rId11" Target="../media/image142.png" Type="http://schemas.openxmlformats.org/officeDocument/2006/relationships/image"/><Relationship Id="rId12" Target="../media/image143.png" Type="http://schemas.openxmlformats.org/officeDocument/2006/relationships/image"/><Relationship Id="rId13" Target="../media/image144.png" Type="http://schemas.openxmlformats.org/officeDocument/2006/relationships/image"/><Relationship Id="rId14" Target="../media/image11.png" Type="http://schemas.openxmlformats.org/officeDocument/2006/relationships/image"/><Relationship Id="rId15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36.png" Type="http://schemas.openxmlformats.org/officeDocument/2006/relationships/image"/><Relationship Id="rId6" Target="../media/image137.png" Type="http://schemas.openxmlformats.org/officeDocument/2006/relationships/image"/><Relationship Id="rId7" Target="../media/image138.png" Type="http://schemas.openxmlformats.org/officeDocument/2006/relationships/image"/><Relationship Id="rId8" Target="../media/image139.png" Type="http://schemas.openxmlformats.org/officeDocument/2006/relationships/image"/><Relationship Id="rId9" Target="../media/image140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45.png" Type="http://schemas.openxmlformats.org/officeDocument/2006/relationships/image"/><Relationship Id="rId6" Target="../media/image146.png" Type="http://schemas.openxmlformats.org/officeDocument/2006/relationships/image"/><Relationship Id="rId7" Target="../media/image147.png" Type="http://schemas.openxmlformats.org/officeDocument/2006/relationships/image"/><Relationship Id="rId8" Target="../media/image148.png" Type="http://schemas.openxmlformats.org/officeDocument/2006/relationships/image"/><Relationship Id="rId9" Target="../media/image14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150.png" Type="http://schemas.openxmlformats.org/officeDocument/2006/relationships/image"/><Relationship Id="rId3" Target="../media/image151.png" Type="http://schemas.openxmlformats.org/officeDocument/2006/relationships/image"/><Relationship Id="rId4" Target="../media/image152.png" Type="http://schemas.openxmlformats.org/officeDocument/2006/relationships/image"/><Relationship Id="rId5" Target="../media/image15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7.png" Type="http://schemas.openxmlformats.org/officeDocument/2006/relationships/image"/><Relationship Id="rId9" Target="../media/image15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png" Type="http://schemas.openxmlformats.org/officeDocument/2006/relationships/image"/><Relationship Id="rId11" Target="../media/image160.png" Type="http://schemas.openxmlformats.org/officeDocument/2006/relationships/image"/><Relationship Id="rId12" Target="../media/image161.png" Type="http://schemas.openxmlformats.org/officeDocument/2006/relationships/image"/><Relationship Id="rId13" Target="../media/image162.png" Type="http://schemas.openxmlformats.org/officeDocument/2006/relationships/image"/><Relationship Id="rId14" Target="../media/image11.png" Type="http://schemas.openxmlformats.org/officeDocument/2006/relationships/image"/><Relationship Id="rId15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55.png" Type="http://schemas.openxmlformats.org/officeDocument/2006/relationships/image"/><Relationship Id="rId6" Target="../media/image156.png" Type="http://schemas.openxmlformats.org/officeDocument/2006/relationships/image"/><Relationship Id="rId7" Target="../media/image157.png" Type="http://schemas.openxmlformats.org/officeDocument/2006/relationships/image"/><Relationship Id="rId8" Target="../media/image158.png" Type="http://schemas.openxmlformats.org/officeDocument/2006/relationships/image"/><Relationship Id="rId9" Target="../media/image159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6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63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64.png" Type="http://schemas.openxmlformats.org/officeDocument/2006/relationships/image"/><Relationship Id="rId9" Target="../media/image16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67.png" Type="http://schemas.openxmlformats.org/officeDocument/2006/relationships/image"/><Relationship Id="rId6" Target="../media/image168.png" Type="http://schemas.openxmlformats.org/officeDocument/2006/relationships/image"/><Relationship Id="rId7" Target="../media/image169.png" Type="http://schemas.openxmlformats.org/officeDocument/2006/relationships/image"/><Relationship Id="rId8" Target="../media/image17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71.png" Type="http://schemas.openxmlformats.org/officeDocument/2006/relationships/image"/><Relationship Id="rId6" Target="../media/image172.png" Type="http://schemas.openxmlformats.org/officeDocument/2006/relationships/image"/><Relationship Id="rId7" Target="../media/image173.png" Type="http://schemas.openxmlformats.org/officeDocument/2006/relationships/image"/><Relationship Id="rId8" Target="../media/image174.png" Type="http://schemas.openxmlformats.org/officeDocument/2006/relationships/image"/><Relationship Id="rId9" Target="../media/image17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9.png" Type="http://schemas.openxmlformats.org/officeDocument/2006/relationships/image"/><Relationship Id="rId11" Target="../media/image180.png" Type="http://schemas.openxmlformats.org/officeDocument/2006/relationships/image"/><Relationship Id="rId12" Target="../media/image181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76.png" Type="http://schemas.openxmlformats.org/officeDocument/2006/relationships/image"/><Relationship Id="rId8" Target="../media/image177.png" Type="http://schemas.openxmlformats.org/officeDocument/2006/relationships/image"/><Relationship Id="rId9" Target="../media/image17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5.png" Type="http://schemas.openxmlformats.org/officeDocument/2006/relationships/image"/><Relationship Id="rId11" Target="../media/image186.png" Type="http://schemas.openxmlformats.org/officeDocument/2006/relationships/image"/><Relationship Id="rId12" Target="../media/image187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82.png" Type="http://schemas.openxmlformats.org/officeDocument/2006/relationships/image"/><Relationship Id="rId6" Target="../media/image183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84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0.png" Type="http://schemas.openxmlformats.org/officeDocument/2006/relationships/image"/><Relationship Id="rId11" Target="../media/image191.png" Type="http://schemas.openxmlformats.org/officeDocument/2006/relationships/image"/><Relationship Id="rId12" Target="../media/image192.png" Type="http://schemas.openxmlformats.org/officeDocument/2006/relationships/image"/><Relationship Id="rId13" Target="../media/image193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82.png" Type="http://schemas.openxmlformats.org/officeDocument/2006/relationships/image"/><Relationship Id="rId6" Target="../media/image188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89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9.png" Type="http://schemas.openxmlformats.org/officeDocument/2006/relationships/image"/><Relationship Id="rId11" Target="../media/image20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94.png" Type="http://schemas.openxmlformats.org/officeDocument/2006/relationships/image"/><Relationship Id="rId6" Target="../media/image195.png" Type="http://schemas.openxmlformats.org/officeDocument/2006/relationships/image"/><Relationship Id="rId7" Target="../media/image196.png" Type="http://schemas.openxmlformats.org/officeDocument/2006/relationships/image"/><Relationship Id="rId8" Target="../media/image197.png" Type="http://schemas.openxmlformats.org/officeDocument/2006/relationships/image"/><Relationship Id="rId9" Target="../media/image19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6.png" Type="http://schemas.openxmlformats.org/officeDocument/2006/relationships/image"/><Relationship Id="rId11" Target="../media/image207.png" Type="http://schemas.openxmlformats.org/officeDocument/2006/relationships/image"/><Relationship Id="rId12" Target="../media/image208.png" Type="http://schemas.openxmlformats.org/officeDocument/2006/relationships/image"/><Relationship Id="rId13" Target="../media/image11.png" Type="http://schemas.openxmlformats.org/officeDocument/2006/relationships/image"/><Relationship Id="rId14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01.png" Type="http://schemas.openxmlformats.org/officeDocument/2006/relationships/image"/><Relationship Id="rId6" Target="../media/image202.png" Type="http://schemas.openxmlformats.org/officeDocument/2006/relationships/image"/><Relationship Id="rId7" Target="../media/image203.png" Type="http://schemas.openxmlformats.org/officeDocument/2006/relationships/image"/><Relationship Id="rId8" Target="../media/image204.png" Type="http://schemas.openxmlformats.org/officeDocument/2006/relationships/image"/><Relationship Id="rId9" Target="../media/image20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4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09.png" Type="http://schemas.openxmlformats.org/officeDocument/2006/relationships/image"/><Relationship Id="rId6" Target="../media/image210.png" Type="http://schemas.openxmlformats.org/officeDocument/2006/relationships/image"/><Relationship Id="rId7" Target="../media/image211.png" Type="http://schemas.openxmlformats.org/officeDocument/2006/relationships/image"/><Relationship Id="rId8" Target="../media/image212.png" Type="http://schemas.openxmlformats.org/officeDocument/2006/relationships/image"/><Relationship Id="rId9" Target="../media/image21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0.png" Type="http://schemas.openxmlformats.org/officeDocument/2006/relationships/image"/><Relationship Id="rId11" Target="../media/image11.png" Type="http://schemas.openxmlformats.org/officeDocument/2006/relationships/image"/><Relationship Id="rId12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15.png" Type="http://schemas.openxmlformats.org/officeDocument/2006/relationships/image"/><Relationship Id="rId6" Target="../media/image216.png" Type="http://schemas.openxmlformats.org/officeDocument/2006/relationships/image"/><Relationship Id="rId7" Target="../media/image217.png" Type="http://schemas.openxmlformats.org/officeDocument/2006/relationships/image"/><Relationship Id="rId8" Target="../media/image218.png" Type="http://schemas.openxmlformats.org/officeDocument/2006/relationships/image"/><Relationship Id="rId9" Target="../media/image21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21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22.png" Type="http://schemas.openxmlformats.org/officeDocument/2006/relationships/image"/><Relationship Id="rId9" Target="../media/image22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7.png" Type="http://schemas.openxmlformats.org/officeDocument/2006/relationships/image"/><Relationship Id="rId11" Target="../media/image228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24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25.png" Type="http://schemas.openxmlformats.org/officeDocument/2006/relationships/image"/><Relationship Id="rId9" Target="../media/image2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2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30.png" Type="http://schemas.openxmlformats.org/officeDocument/2006/relationships/image"/><Relationship Id="rId9" Target="../media/image23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33.png" Type="http://schemas.openxmlformats.org/officeDocument/2006/relationships/image"/><Relationship Id="rId6" Target="../media/image234.png" Type="http://schemas.openxmlformats.org/officeDocument/2006/relationships/image"/><Relationship Id="rId7" Target="../media/image235.png" Type="http://schemas.openxmlformats.org/officeDocument/2006/relationships/image"/><Relationship Id="rId8" Target="../media/image236.png" Type="http://schemas.openxmlformats.org/officeDocument/2006/relationships/image"/><Relationship Id="rId9" Target="../media/image237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1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38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39.png" Type="http://schemas.openxmlformats.org/officeDocument/2006/relationships/image"/><Relationship Id="rId9" Target="../media/image24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42.png" Type="http://schemas.openxmlformats.org/officeDocument/2006/relationships/image"/><Relationship Id="rId6" Target="../media/image243.png" Type="http://schemas.openxmlformats.org/officeDocument/2006/relationships/image"/><Relationship Id="rId7" Target="../media/image244.png" Type="http://schemas.openxmlformats.org/officeDocument/2006/relationships/image"/><Relationship Id="rId8" Target="../media/image245.png" Type="http://schemas.openxmlformats.org/officeDocument/2006/relationships/image"/><Relationship Id="rId9" Target="../media/image24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0.png" Type="http://schemas.openxmlformats.org/officeDocument/2006/relationships/image"/><Relationship Id="rId11" Target="../media/image246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47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48.png" Type="http://schemas.openxmlformats.org/officeDocument/2006/relationships/image"/><Relationship Id="rId9" Target="../media/image249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6.png" Type="http://schemas.openxmlformats.org/officeDocument/2006/relationships/image"/><Relationship Id="rId11" Target="../media/image254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51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52.png" Type="http://schemas.openxmlformats.org/officeDocument/2006/relationships/image"/><Relationship Id="rId9" Target="../media/image253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6.png" Type="http://schemas.openxmlformats.org/officeDocument/2006/relationships/image"/><Relationship Id="rId11" Target="../media/image258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55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56.png" Type="http://schemas.openxmlformats.org/officeDocument/2006/relationships/image"/><Relationship Id="rId9" Target="../media/image25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6.png" Type="http://schemas.openxmlformats.org/officeDocument/2006/relationships/image"/><Relationship Id="rId11" Target="../media/image262.png" Type="http://schemas.openxmlformats.org/officeDocument/2006/relationships/image"/><Relationship Id="rId12" Target="../media/image263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5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60.png" Type="http://schemas.openxmlformats.org/officeDocument/2006/relationships/image"/><Relationship Id="rId9" Target="../media/image26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7.png" Type="http://schemas.openxmlformats.org/officeDocument/2006/relationships/image"/><Relationship Id="rId11" Target="../media/image268.png" Type="http://schemas.openxmlformats.org/officeDocument/2006/relationships/image"/><Relationship Id="rId12" Target="../media/image269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64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65.png" Type="http://schemas.openxmlformats.org/officeDocument/2006/relationships/image"/><Relationship Id="rId9" Target="../media/image26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7.png" Type="http://schemas.openxmlformats.org/officeDocument/2006/relationships/image"/><Relationship Id="rId11" Target="../media/image272.png" Type="http://schemas.openxmlformats.org/officeDocument/2006/relationships/image"/><Relationship Id="rId12" Target="../media/image273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7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71.png" Type="http://schemas.openxmlformats.org/officeDocument/2006/relationships/image"/><Relationship Id="rId9" Target="../media/image266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7.png" Type="http://schemas.openxmlformats.org/officeDocument/2006/relationships/image"/><Relationship Id="rId11" Target="../media/image278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74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75.png" Type="http://schemas.openxmlformats.org/officeDocument/2006/relationships/image"/><Relationship Id="rId9" Target="../media/image276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7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7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79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7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6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12.png" Type="http://schemas.openxmlformats.org/officeDocument/2006/relationships/image"/><Relationship Id="rId16" Target="../media/image11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12.png" Type="http://schemas.openxmlformats.org/officeDocument/2006/relationships/image"/><Relationship Id="rId16" Target="../media/image11.pn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490700" y="6375400"/>
            <a:ext cx="3124200" cy="312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928600" y="7937500"/>
            <a:ext cx="3124200" cy="312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6200" y="-2273300"/>
            <a:ext cx="4546600" cy="454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46200" y="6959600"/>
            <a:ext cx="6146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7980"/>
              </a:lnSpc>
            </a:pPr>
            <a:r>
              <a:rPr lang="en-US" sz="4000" b="false" i="false" u="none" strike="noStrike" spc="-200">
                <a:solidFill>
                  <a:srgbClr val="FF9035"/>
                </a:solidFill>
                <a:latin typeface="Gosanja"/>
              </a:rPr>
              <a:t>TEAM </a:t>
            </a:r>
            <a:r>
              <a:rPr lang="ko-KR" sz="4000" b="false" i="false" u="none" strike="noStrike" spc="-200">
                <a:solidFill>
                  <a:srgbClr val="FF9035"/>
                </a:solidFill>
                <a:ea typeface="Gosanja"/>
              </a:rPr>
              <a:t>잡없는</a:t>
            </a:r>
            <a:r>
              <a:rPr lang="en-US" sz="4000" b="false" i="false" u="none" strike="noStrike" spc="-200">
                <a:solidFill>
                  <a:srgbClr val="FF9035"/>
                </a:solidFill>
                <a:latin typeface="Gosanja"/>
              </a:rPr>
              <a:t> </a:t>
            </a:r>
            <a:r>
              <a:rPr lang="ko-KR" sz="4000" b="false" i="false" u="none" strike="noStrike" spc="-200">
                <a:solidFill>
                  <a:srgbClr val="FF9035"/>
                </a:solidFill>
                <a:ea typeface="Gosanja"/>
              </a:rPr>
              <a:t>녀석들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244600"/>
            <a:ext cx="8369300" cy="201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1339"/>
              </a:lnSpc>
            </a:pPr>
            <a:r>
              <a:rPr lang="ko-KR" sz="16200" b="false" i="false" u="none" strike="noStrike" spc="600">
                <a:solidFill>
                  <a:srgbClr val="FF9035"/>
                </a:solidFill>
                <a:ea typeface="GangwonEduPower"/>
              </a:rPr>
              <a:t>어디보잡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45000" y="3556000"/>
            <a:ext cx="12306300" cy="1016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1339"/>
              </a:lnSpc>
            </a:pPr>
            <a:r>
              <a:rPr lang="ko-KR" sz="8100" b="false" i="false" u="none" strike="noStrike" spc="300">
                <a:solidFill>
                  <a:srgbClr val="595959"/>
                </a:solidFill>
                <a:ea typeface="GangwonEduPower"/>
              </a:rPr>
              <a:t>구인구직</a:t>
            </a:r>
            <a:r>
              <a:rPr lang="en-US" sz="8100" b="false" i="false" u="none" strike="noStrike" spc="3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false" i="false" u="none" strike="noStrike" spc="300">
                <a:solidFill>
                  <a:srgbClr val="595959"/>
                </a:solidFill>
                <a:ea typeface="GangwonEduPower"/>
              </a:rPr>
              <a:t>채용</a:t>
            </a:r>
            <a:r>
              <a:rPr lang="en-US" sz="8100" b="false" i="false" u="none" strike="noStrike" spc="300">
                <a:solidFill>
                  <a:srgbClr val="595959"/>
                </a:solidFill>
                <a:latin typeface="GangwonEduPower"/>
              </a:rPr>
              <a:t> </a:t>
            </a:r>
            <a:r>
              <a:rPr lang="ko-KR" sz="8100" b="false" i="false" u="none" strike="noStrike" spc="300">
                <a:solidFill>
                  <a:srgbClr val="595959"/>
                </a:solidFill>
                <a:ea typeface="GangwonEduPower"/>
              </a:rPr>
              <a:t>플랫폼</a:t>
            </a:r>
          </a:p>
        </p:txBody>
      </p: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9" id="9"/>
          <p:cNvSpPr txBox="true"/>
          <p:nvPr/>
        </p:nvSpPr>
        <p:spPr>
          <a:xfrm rot="0">
            <a:off x="1346200" y="7861300"/>
            <a:ext cx="2514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2700" b="true" i="false" u="none" strike="noStrike" spc="100">
                <a:solidFill>
                  <a:srgbClr val="595959"/>
                </a:solidFill>
                <a:ea typeface="Hallym Gothic Regular"/>
              </a:rPr>
              <a:t>팀장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8900" y="8458200"/>
            <a:ext cx="25146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2700" b="true" i="false" u="none" strike="noStrike" spc="100">
                <a:solidFill>
                  <a:srgbClr val="595959"/>
                </a:solidFill>
                <a:ea typeface="Hallym Gothic Regular"/>
              </a:rPr>
              <a:t>팀원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22500" y="8369300"/>
            <a:ext cx="5994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595959"/>
                </a:solidFill>
                <a:ea typeface="Hallym Gothic Regular"/>
              </a:rPr>
              <a:t>박찬정</a:t>
            </a:r>
            <a:r>
              <a:rPr lang="en-US" sz="2700" b="false" i="false" u="none" strike="noStrike">
                <a:solidFill>
                  <a:srgbClr val="595959"/>
                </a:solidFill>
                <a:latin typeface="Hallym Gothic Regular"/>
              </a:rPr>
              <a:t>, </a:t>
            </a:r>
            <a:r>
              <a:rPr lang="ko-KR" sz="2700" b="false" i="false" u="none" strike="noStrike">
                <a:solidFill>
                  <a:srgbClr val="595959"/>
                </a:solidFill>
                <a:ea typeface="Hallym Gothic Regular"/>
              </a:rPr>
              <a:t>전유빈</a:t>
            </a:r>
            <a:r>
              <a:rPr lang="en-US" sz="2700" b="false" i="false" u="none" strike="noStrike">
                <a:solidFill>
                  <a:srgbClr val="595959"/>
                </a:solidFill>
                <a:latin typeface="Hallym Gothic Regular"/>
              </a:rPr>
              <a:t>, </a:t>
            </a:r>
            <a:r>
              <a:rPr lang="ko-KR" sz="2700" b="false" i="false" u="none" strike="noStrike">
                <a:solidFill>
                  <a:srgbClr val="595959"/>
                </a:solidFill>
                <a:ea typeface="Hallym Gothic Regular"/>
              </a:rPr>
              <a:t>주찬미</a:t>
            </a:r>
            <a:r>
              <a:rPr lang="en-US" sz="2700" b="false" i="false" u="none" strike="noStrike">
                <a:solidFill>
                  <a:srgbClr val="595959"/>
                </a:solidFill>
                <a:latin typeface="Hallym Gothic Regular"/>
              </a:rPr>
              <a:t>, </a:t>
            </a:r>
            <a:r>
              <a:rPr lang="ko-KR" sz="2700" b="false" i="false" u="none" strike="noStrike">
                <a:solidFill>
                  <a:srgbClr val="595959"/>
                </a:solidFill>
                <a:ea typeface="Hallym Gothic Regular"/>
              </a:rPr>
              <a:t>최유혁</a:t>
            </a:r>
            <a:r>
              <a:rPr lang="en-US" sz="2700" b="false" i="false" u="none" strike="noStrike">
                <a:solidFill>
                  <a:srgbClr val="595959"/>
                </a:solidFill>
                <a:latin typeface="Hallym Gothic Regular"/>
              </a:rPr>
              <a:t>, </a:t>
            </a:r>
            <a:r>
              <a:rPr lang="ko-KR" sz="2700" b="false" i="false" u="none" strike="noStrike">
                <a:solidFill>
                  <a:srgbClr val="595959"/>
                </a:solidFill>
                <a:ea typeface="Hallym Gothic Regular"/>
              </a:rPr>
              <a:t>정현식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9800" y="7772400"/>
            <a:ext cx="5994400" cy="4826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700" b="false" i="false" u="none" strike="noStrike">
                <a:solidFill>
                  <a:srgbClr val="595959"/>
                </a:solidFill>
                <a:ea typeface="Hallym Gothic Regular"/>
              </a:rPr>
              <a:t>오우람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92400" y="4394200"/>
            <a:ext cx="2578100" cy="29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78400" y="4381500"/>
            <a:ext cx="2628900" cy="29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74900" y="6921500"/>
            <a:ext cx="12026900" cy="29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315200" y="4394200"/>
            <a:ext cx="4254500" cy="292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91100" y="5613400"/>
            <a:ext cx="7988300" cy="29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277600" y="4381500"/>
            <a:ext cx="6172200" cy="29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943100" y="3200400"/>
            <a:ext cx="1778000" cy="1536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진행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3500" y="2222500"/>
            <a:ext cx="66040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787878"/>
                </a:solidFill>
                <a:latin typeface="locus_sangsang"/>
              </a:rPr>
              <a:t>2025</a:t>
            </a:r>
            <a:r>
              <a:rPr lang="ko-KR" sz="2800" b="false" i="false" u="none" strike="noStrike" spc="100">
                <a:solidFill>
                  <a:srgbClr val="787878"/>
                </a:solidFill>
                <a:ea typeface="locus_sangsang"/>
              </a:rPr>
              <a:t>년</a:t>
            </a:r>
            <a:r>
              <a:rPr lang="en-US" sz="2800" b="false" i="false" u="none" strike="noStrike" spc="100">
                <a:solidFill>
                  <a:srgbClr val="787878"/>
                </a:solidFill>
                <a:latin typeface="locus_sangsang"/>
              </a:rPr>
              <a:t> 04</a:t>
            </a:r>
            <a:r>
              <a:rPr lang="ko-KR" sz="2800" b="false" i="false" u="none" strike="noStrike" spc="100">
                <a:solidFill>
                  <a:srgbClr val="787878"/>
                </a:solidFill>
                <a:ea typeface="locus_sangsang"/>
              </a:rPr>
              <a:t>월</a:t>
            </a:r>
            <a:r>
              <a:rPr lang="en-US" sz="2800" b="false" i="false" u="none" strike="noStrike" spc="100">
                <a:solidFill>
                  <a:srgbClr val="787878"/>
                </a:solidFill>
                <a:latin typeface="locus_sangsang"/>
              </a:rPr>
              <a:t> 25</a:t>
            </a:r>
            <a:r>
              <a:rPr lang="ko-KR" sz="2800" b="false" i="false" u="none" strike="noStrike" spc="100">
                <a:solidFill>
                  <a:srgbClr val="787878"/>
                </a:solidFill>
                <a:ea typeface="locus_sangsang"/>
              </a:rPr>
              <a:t>일</a:t>
            </a:r>
            <a:r>
              <a:rPr lang="en-US" sz="2800" b="false" i="false" u="none" strike="noStrike" spc="100">
                <a:solidFill>
                  <a:srgbClr val="787878"/>
                </a:solidFill>
                <a:latin typeface="locus_sangsang"/>
              </a:rPr>
              <a:t> ~ 2025</a:t>
            </a:r>
            <a:r>
              <a:rPr lang="ko-KR" sz="2800" b="false" i="false" u="none" strike="noStrike" spc="100">
                <a:solidFill>
                  <a:srgbClr val="787878"/>
                </a:solidFill>
                <a:ea typeface="locus_sangsang"/>
              </a:rPr>
              <a:t>년</a:t>
            </a:r>
            <a:r>
              <a:rPr lang="en-US" sz="2800" b="false" i="false" u="none" strike="noStrike" spc="100">
                <a:solidFill>
                  <a:srgbClr val="787878"/>
                </a:solidFill>
                <a:latin typeface="locus_sangsang"/>
              </a:rPr>
              <a:t> 06</a:t>
            </a:r>
            <a:r>
              <a:rPr lang="ko-KR" sz="2800" b="false" i="false" u="none" strike="noStrike" spc="100">
                <a:solidFill>
                  <a:srgbClr val="787878"/>
                </a:solidFill>
                <a:ea typeface="locus_sangsang"/>
              </a:rPr>
              <a:t>월</a:t>
            </a:r>
            <a:r>
              <a:rPr lang="en-US" sz="2800" b="false" i="false" u="none" strike="noStrike" spc="100">
                <a:solidFill>
                  <a:srgbClr val="787878"/>
                </a:solidFill>
                <a:latin typeface="locus_sangsang"/>
              </a:rPr>
              <a:t> 16</a:t>
            </a:r>
            <a:r>
              <a:rPr lang="ko-KR" sz="2800" b="false" i="false" u="none" strike="noStrike" spc="100">
                <a:solidFill>
                  <a:srgbClr val="787878"/>
                </a:solidFill>
                <a:ea typeface="locus_sangsang"/>
              </a:rPr>
              <a:t>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87600" y="3213100"/>
            <a:ext cx="10160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4 / 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25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41800" y="3200400"/>
            <a:ext cx="1778000" cy="15367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4660900" y="3213100"/>
            <a:ext cx="10160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4 / 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29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578600" y="3200400"/>
            <a:ext cx="1778000" cy="1536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711700" y="5080000"/>
            <a:ext cx="863600" cy="1905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541000" y="3200400"/>
            <a:ext cx="1778000" cy="15367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16167100" y="3162300"/>
            <a:ext cx="6172200" cy="2997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-3479800" y="5422900"/>
            <a:ext cx="6172200" cy="29972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1950700" y="3835400"/>
            <a:ext cx="1778000" cy="21463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11379200" y="8064500"/>
            <a:ext cx="3022600" cy="2921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0655300" y="8001000"/>
            <a:ext cx="1778000" cy="15367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7112000" y="3213100"/>
            <a:ext cx="7874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5 / 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074400" y="3213100"/>
            <a:ext cx="774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5 / 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446000" y="3873500"/>
            <a:ext cx="952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5 / 10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163300" y="9055100"/>
            <a:ext cx="952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6 / 10</a:t>
            </a:r>
          </a:p>
        </p:txBody>
      </p:sp>
      <p:pic>
        <p:nvPicPr>
          <p:cNvPr name="Picture 36" id="36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13373100" y="8001000"/>
            <a:ext cx="1778000" cy="15367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13830300" y="7531100"/>
            <a:ext cx="863600" cy="190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4109700" y="6921500"/>
            <a:ext cx="2222500" cy="2921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15379700" y="6248400"/>
            <a:ext cx="1625600" cy="1625600"/>
          </a:xfrm>
          <a:prstGeom prst="rect">
            <a:avLst/>
          </a:prstGeom>
        </p:spPr>
      </p:pic>
      <p:sp>
        <p:nvSpPr>
          <p:cNvPr name="TextBox 40" id="40"/>
          <p:cNvSpPr txBox="true"/>
          <p:nvPr/>
        </p:nvSpPr>
        <p:spPr>
          <a:xfrm rot="0">
            <a:off x="13893800" y="9055100"/>
            <a:ext cx="965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Pretendard Regular"/>
              </a:rPr>
              <a:t>6 / 14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746500" y="4699000"/>
            <a:ext cx="5080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locus_sangsang"/>
              </a:rPr>
              <a:t>기획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407400" y="5943600"/>
            <a:ext cx="10922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locus_sangsang"/>
              </a:rPr>
              <a:t>UI </a:t>
            </a:r>
            <a:r>
              <a:rPr lang="ko-KR" sz="2100" b="false" i="false" u="none" strike="noStrike">
                <a:solidFill>
                  <a:srgbClr val="000000"/>
                </a:solidFill>
                <a:ea typeface="locus_sangsang"/>
              </a:rPr>
              <a:t>디자인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880100" y="4699000"/>
            <a:ext cx="10922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locus_sangsang"/>
              </a:rPr>
              <a:t>셋팅</a:t>
            </a:r>
            <a:r>
              <a:rPr lang="en-US" sz="21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locus_sangsang"/>
              </a:rPr>
              <a:t>및</a:t>
            </a:r>
            <a:r>
              <a:rPr lang="en-US" sz="21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locus_sangsang"/>
              </a:rPr>
              <a:t>기능</a:t>
            </a:r>
            <a:r>
              <a:rPr lang="en-US" sz="21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locus_sangsang"/>
              </a:rPr>
              <a:t>정리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928100" y="4699000"/>
            <a:ext cx="10922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locus_sangsang"/>
              </a:rPr>
              <a:t>DB </a:t>
            </a:r>
            <a:r>
              <a:rPr lang="ko-KR" sz="2100" b="false" i="false" u="none" strike="noStrike">
                <a:solidFill>
                  <a:srgbClr val="000000"/>
                </a:solidFill>
                <a:ea typeface="locus_sangsang"/>
              </a:rPr>
              <a:t>제작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794500" y="7302500"/>
            <a:ext cx="10922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locus_sangsang"/>
              </a:rPr>
              <a:t>코드</a:t>
            </a:r>
            <a:r>
              <a:rPr lang="en-US" sz="21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407900" y="8407400"/>
            <a:ext cx="12954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locus_sangsang"/>
              </a:rPr>
              <a:t>기능</a:t>
            </a:r>
            <a:r>
              <a:rPr lang="en-US" sz="21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locus_sangsang"/>
              </a:rPr>
              <a:t>테스트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5836900" y="3898900"/>
            <a:ext cx="9652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500" b="false" i="false" u="none" strike="noStrike">
                <a:solidFill>
                  <a:srgbClr val="58CCFF"/>
                </a:solidFill>
                <a:ea typeface="Noto Sans CJK KR Regular"/>
              </a:rPr>
              <a:t>➤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286000" y="6451600"/>
            <a:ext cx="965200" cy="1155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6500" b="false" i="false" u="none" strike="noStrike">
                <a:solidFill>
                  <a:srgbClr val="58CCFF"/>
                </a:solidFill>
                <a:ea typeface="Noto Sans CJK KR Regular"/>
              </a:rPr>
              <a:t>➤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개발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환경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14500" y="3302000"/>
            <a:ext cx="3263900" cy="2667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54200" y="3848100"/>
            <a:ext cx="2971800" cy="1435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51100" y="2844800"/>
            <a:ext cx="1714500" cy="711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946400" y="2946400"/>
            <a:ext cx="8001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locus_sangsang"/>
              </a:rPr>
              <a:t>언어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81300" y="6858000"/>
            <a:ext cx="3263900" cy="2717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29000" y="7150100"/>
            <a:ext cx="1955800" cy="20828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924300" y="8928100"/>
            <a:ext cx="1104900" cy="431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3710"/>
              </a:lnSpc>
            </a:pPr>
            <a:r>
              <a:rPr lang="en-US" sz="2400" b="true" i="false" u="none" strike="noStrike" spc="500">
                <a:solidFill>
                  <a:srgbClr val="68BE43"/>
                </a:solidFill>
                <a:latin typeface="Pretendard Regular"/>
              </a:rPr>
              <a:t>3.4.4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25800" y="6311900"/>
            <a:ext cx="2324100" cy="9271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3556000" y="6362700"/>
            <a:ext cx="16383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locus_sangsang"/>
              </a:rPr>
              <a:t>BackEnd </a:t>
            </a:r>
            <a:r>
              <a:rPr lang="ko-KR" sz="2500" b="false" i="false" u="none" strike="noStrike">
                <a:solidFill>
                  <a:srgbClr val="000000"/>
                </a:solidFill>
                <a:ea typeface="locus_sangsang"/>
              </a:rPr>
              <a:t>프레임워크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061200" y="6858000"/>
            <a:ext cx="3530600" cy="27178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35900" y="7213600"/>
            <a:ext cx="1790700" cy="15875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8140700" y="8712200"/>
            <a:ext cx="13081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MyBatis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327900" y="6375400"/>
            <a:ext cx="2895600" cy="7112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7607300" y="6464300"/>
            <a:ext cx="2565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Persistence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734800" y="6858000"/>
            <a:ext cx="3263900" cy="2717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2369800" y="7454900"/>
            <a:ext cx="2019300" cy="11303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3106400" y="8686800"/>
            <a:ext cx="5969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EE0104"/>
                </a:solidFill>
                <a:latin typeface="Pretendard Bold"/>
              </a:rPr>
              <a:t>11g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58700" y="6375400"/>
            <a:ext cx="1714500" cy="7112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3030200" y="6464300"/>
            <a:ext cx="8001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DB</a:t>
            </a:r>
          </a:p>
        </p:txBody>
      </p:sp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5638800" y="3302000"/>
            <a:ext cx="7150100" cy="2667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953500" y="3937000"/>
            <a:ext cx="1422400" cy="14224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10769600" y="3962400"/>
            <a:ext cx="1447800" cy="14478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6007100" y="3721100"/>
            <a:ext cx="2654300" cy="1816100"/>
          </a:xfrm>
          <a:prstGeom prst="rect">
            <a:avLst/>
          </a:prstGeom>
        </p:spPr>
      </p:pic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7835900" y="2844800"/>
            <a:ext cx="2933700" cy="7112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8331200" y="2946400"/>
            <a:ext cx="20828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FrontEnd</a:t>
            </a:r>
          </a:p>
        </p:txBody>
      </p: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5" id="4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449300" y="3365500"/>
            <a:ext cx="3263900" cy="2667000"/>
          </a:xfrm>
          <a:prstGeom prst="rect">
            <a:avLst/>
          </a:prstGeom>
        </p:spPr>
      </p:pic>
      <p:pic>
        <p:nvPicPr>
          <p:cNvPr name="Picture 46" id="46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957300" y="3721100"/>
            <a:ext cx="2095500" cy="1689100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14617700" y="5308600"/>
            <a:ext cx="10033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Figma</a:t>
            </a:r>
          </a:p>
        </p:txBody>
      </p:sp>
      <p:grpSp>
        <p:nvGrpSpPr>
          <p:cNvPr name="Group 48" id="4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9" id="4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13716000" y="2844800"/>
            <a:ext cx="2565400" cy="711200"/>
          </a:xfrm>
          <a:prstGeom prst="rect">
            <a:avLst/>
          </a:prstGeom>
        </p:spPr>
      </p:pic>
      <p:sp>
        <p:nvSpPr>
          <p:cNvPr name="TextBox 50" id="50"/>
          <p:cNvSpPr txBox="true"/>
          <p:nvPr/>
        </p:nvSpPr>
        <p:spPr>
          <a:xfrm rot="0">
            <a:off x="14109700" y="2946400"/>
            <a:ext cx="19685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locus_sangsang"/>
              </a:rPr>
              <a:t>디자인</a:t>
            </a: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locus_sangsang"/>
              </a:rPr>
              <a:t>기획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사용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툴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/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라이브러리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및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API 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97200" y="3467100"/>
            <a:ext cx="6045200" cy="266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59200" y="3835400"/>
            <a:ext cx="1536700" cy="1536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35700" y="3619500"/>
            <a:ext cx="1879600" cy="1651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5740400" y="5130800"/>
            <a:ext cx="2870200" cy="800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Spring Tool Suite 4</a:t>
            </a:r>
          </a:p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(Eclipse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기반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029200" y="2946400"/>
            <a:ext cx="1714500" cy="7112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5549900" y="3048000"/>
            <a:ext cx="7493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IDE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918700" y="3416300"/>
            <a:ext cx="4191000" cy="2717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325100" y="3771900"/>
            <a:ext cx="1473200" cy="14732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2115800" y="3771900"/>
            <a:ext cx="1549400" cy="15494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0604500" y="5283200"/>
            <a:ext cx="10795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Github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090400" y="5283200"/>
            <a:ext cx="16891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Sourcetree</a:t>
            </a:r>
          </a:p>
        </p:txBody>
      </p:sp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0490200" y="2946400"/>
            <a:ext cx="2959100" cy="7112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922000" y="3048000"/>
            <a:ext cx="2184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locus_sangsang"/>
              </a:rPr>
              <a:t>프로젝트</a:t>
            </a: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locus_sangsang"/>
              </a:rPr>
              <a:t>관리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2971800" y="6870700"/>
            <a:ext cx="4025900" cy="27178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3048000" y="7480300"/>
            <a:ext cx="3759200" cy="146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8592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false" i="false" u="none" strike="noStrike">
                <a:solidFill>
                  <a:srgbClr val="000000"/>
                </a:solidFill>
                <a:ea typeface="locus_sangsang"/>
              </a:rPr>
              <a:t>초중등</a:t>
            </a: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 / </a:t>
            </a:r>
            <a:r>
              <a:rPr lang="ko-KR" sz="3100" b="false" i="false" u="none" strike="noStrike">
                <a:solidFill>
                  <a:srgbClr val="000000"/>
                </a:solidFill>
                <a:ea typeface="locus_sangsang"/>
              </a:rPr>
              <a:t>대학교</a:t>
            </a: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locus_sangsang"/>
              </a:rPr>
              <a:t>정보</a:t>
            </a:r>
          </a:p>
          <a:p>
            <a:pPr algn="l" lvl="0" indent="-342900" marL="342900">
              <a:lnSpc>
                <a:spcPct val="185920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Daum </a:t>
            </a:r>
            <a:r>
              <a:rPr lang="ko-KR" sz="3100" b="false" i="false" u="none" strike="noStrike">
                <a:solidFill>
                  <a:srgbClr val="000000"/>
                </a:solidFill>
                <a:ea typeface="locus_sangsang"/>
              </a:rPr>
              <a:t>우편</a:t>
            </a: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locus_sangsang"/>
              </a:rPr>
              <a:t>번호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3695700" y="6413500"/>
            <a:ext cx="2387600" cy="7112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3962400" y="6502400"/>
            <a:ext cx="1993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Open API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7391400" y="6870700"/>
            <a:ext cx="6731000" cy="27178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7772400" y="7251700"/>
            <a:ext cx="3187700" cy="190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locus_sangsang"/>
              </a:rPr>
              <a:t>SweetAlert2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locus_sangsang"/>
              </a:rPr>
              <a:t>Toast Editor</a:t>
            </a:r>
          </a:p>
          <a:p>
            <a:pPr algn="l" lvl="0" indent="-342900" marL="342900">
              <a:lnSpc>
                <a:spcPct val="1494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locus_sangsang"/>
              </a:rPr>
              <a:t>Bootstrap 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125200" y="7251700"/>
            <a:ext cx="2527300" cy="127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locus_sangsang"/>
              </a:rPr>
              <a:t>Flatpickr</a:t>
            </a:r>
          </a:p>
          <a:p>
            <a:pPr algn="l" lvl="0" indent="-342900" marL="342900">
              <a:lnSpc>
                <a:spcPct val="161019"/>
              </a:lnSpc>
              <a:buClr>
                <a:srgbClr val="000000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000000"/>
                </a:solidFill>
                <a:latin typeface="locus_sangsang"/>
              </a:rPr>
              <a:t>jQuery 3.7</a:t>
            </a:r>
          </a:p>
        </p:txBody>
      </p:sp>
      <p:grpSp>
        <p:nvGrpSpPr>
          <p:cNvPr name="Group 37" id="3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8877300" y="6413500"/>
            <a:ext cx="3441700" cy="7112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9423400" y="6502400"/>
            <a:ext cx="24384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100" b="false" i="false" u="none" strike="noStrike">
                <a:solidFill>
                  <a:srgbClr val="000000"/>
                </a:solidFill>
                <a:latin typeface="locus_sangsang"/>
              </a:rPr>
              <a:t>JS </a:t>
            </a:r>
            <a:r>
              <a:rPr lang="ko-KR" sz="3100" b="false" i="false" u="none" strike="noStrike">
                <a:solidFill>
                  <a:srgbClr val="000000"/>
                </a:solidFill>
                <a:ea typeface="locus_sangsang"/>
              </a:rPr>
              <a:t>라이브러리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340100" y="5346700"/>
            <a:ext cx="2184400" cy="419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Sql developer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33500" y="3022600"/>
            <a:ext cx="10960100" cy="6565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ERD-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최종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결과물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20600" y="4279900"/>
            <a:ext cx="5765800" cy="119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7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  <a:r>
              <a:rPr lang="en-US" sz="67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6700" b="false" i="false" u="none" strike="noStrike">
                <a:solidFill>
                  <a:srgbClr val="000000"/>
                </a:solidFill>
                <a:ea typeface="locus_sangsang"/>
              </a:rPr>
              <a:t>구조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25400" y="6121400"/>
            <a:ext cx="51562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locus_sangsang"/>
              </a:rPr>
              <a:t>32 </a:t>
            </a:r>
            <a:r>
              <a:rPr lang="ko-KR" sz="46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  <a:r>
              <a:rPr lang="en-US" sz="46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  <a:r>
              <a:rPr lang="en-US" sz="4600" b="false" i="false" u="none" strike="noStrike">
                <a:solidFill>
                  <a:srgbClr val="000000"/>
                </a:solidFill>
                <a:latin typeface="locus_sangsang"/>
              </a:rPr>
              <a:t>/ 258 </a:t>
            </a:r>
            <a:r>
              <a:rPr lang="ko-KR" sz="4600" b="false" i="false" u="none" strike="noStrike">
                <a:solidFill>
                  <a:srgbClr val="000000"/>
                </a:solidFill>
                <a:ea typeface="locus_sangsang"/>
              </a:rPr>
              <a:t>컬럼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27300" y="2832100"/>
            <a:ext cx="8813800" cy="7175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ERD -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이력서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기능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4343400"/>
            <a:ext cx="36195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4826000"/>
            <a:ext cx="36195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5308600"/>
            <a:ext cx="36195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5791200"/>
            <a:ext cx="36195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6273800"/>
            <a:ext cx="36195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6743700"/>
            <a:ext cx="3619500" cy="3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7226300"/>
            <a:ext cx="36195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7708900"/>
            <a:ext cx="3619500" cy="3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8191500"/>
            <a:ext cx="3619500" cy="3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8674100"/>
            <a:ext cx="3619500" cy="38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9156700"/>
            <a:ext cx="3619500" cy="38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3563600" y="2730500"/>
            <a:ext cx="4191000" cy="102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800" b="false" i="false" u="none" strike="noStrike">
                <a:solidFill>
                  <a:srgbClr val="000000"/>
                </a:solidFill>
                <a:ea typeface="Pretendard Black"/>
              </a:rPr>
              <a:t>이력서</a:t>
            </a:r>
            <a:r>
              <a:rPr lang="en-US" sz="58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800" b="false" i="false" u="none" strike="noStrike">
                <a:solidFill>
                  <a:srgbClr val="000000"/>
                </a:solidFill>
                <a:ea typeface="Pretendard Black"/>
              </a:rPr>
              <a:t>테이블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41400" y="3797300"/>
            <a:ext cx="10287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이력서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41400" y="4305300"/>
            <a:ext cx="10287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자격증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41400" y="4813300"/>
            <a:ext cx="16637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포트폴리오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41400" y="5308600"/>
            <a:ext cx="7112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경력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741400" y="5816600"/>
            <a:ext cx="16002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스킬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(Tag)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41400" y="6324600"/>
            <a:ext cx="7112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학력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41400" y="6819900"/>
            <a:ext cx="7112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교육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73300" y="2908300"/>
            <a:ext cx="8216900" cy="6388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ERD -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구인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공고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기능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4343400"/>
            <a:ext cx="3619500" cy="38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4826000"/>
            <a:ext cx="36195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5308600"/>
            <a:ext cx="36195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5791200"/>
            <a:ext cx="3619500" cy="38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6273800"/>
            <a:ext cx="3619500" cy="38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6743700"/>
            <a:ext cx="3619500" cy="38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7226300"/>
            <a:ext cx="3619500" cy="381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7708900"/>
            <a:ext cx="3619500" cy="381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8191500"/>
            <a:ext cx="3619500" cy="3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8674100"/>
            <a:ext cx="3619500" cy="381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04900" y="9156700"/>
            <a:ext cx="3619500" cy="381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3576300" y="2730500"/>
            <a:ext cx="41656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구인공고</a:t>
            </a:r>
            <a:r>
              <a:rPr lang="en-US" sz="5000" b="false" i="false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Pretendard Black"/>
              </a:rPr>
              <a:t>테이블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41400" y="3797300"/>
            <a:ext cx="13462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구인공고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741400" y="4305300"/>
            <a:ext cx="23368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유관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태그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41400" y="4813300"/>
            <a:ext cx="14351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사내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복지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41400" y="5308600"/>
            <a:ext cx="14351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사전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질문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741400" y="5816600"/>
            <a:ext cx="14351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질문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답안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41400" y="6324600"/>
            <a:ext cx="1346200" cy="508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첨부파일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08200" y="7023100"/>
            <a:ext cx="4699000" cy="295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08200" y="2959100"/>
            <a:ext cx="4699000" cy="401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37400" y="3403600"/>
            <a:ext cx="6172200" cy="5905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ERD -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커뮤니티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기능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728700" y="2743200"/>
            <a:ext cx="4165600" cy="659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locus_sangsang"/>
              </a:rPr>
              <a:t>커뮤니티</a:t>
            </a:r>
            <a:r>
              <a:rPr lang="en-US" sz="50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</a:p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자유게시판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자유게시판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파일</a:t>
            </a:r>
          </a:p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댓글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대댓글</a:t>
            </a:r>
          </a:p>
          <a:p>
            <a:pPr algn="l" lvl="0">
              <a:lnSpc>
                <a:spcPct val="99600"/>
              </a:lnSpc>
            </a:pPr>
            <a:r>
              <a:rPr lang="en-US" sz="5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공지</a:t>
            </a:r>
          </a:p>
          <a:p>
            <a:pPr algn="l" lvl="0" indent="-342900" marL="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공지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Regular"/>
              </a:rPr>
              <a:t>카테고리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500100" y="3797300"/>
            <a:ext cx="41275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메인로고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&amp;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검색창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로그인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회원가입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서비스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카테고리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채용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/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커뮤니티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메인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공고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목록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 TOP&amp;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채팅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버튼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7000" y="2857500"/>
            <a:ext cx="11747500" cy="6604000"/>
          </a:xfrm>
          <a:prstGeom prst="rect">
            <a:avLst/>
          </a:prstGeom>
          <a:effectLst>
            <a:outerShdw dir="2700000" dist="152521" blurRad="435042">
              <a:srgbClr val="000000">
                <a:alpha val="29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09900" y="2997200"/>
            <a:ext cx="4483100" cy="508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436100" y="2997200"/>
            <a:ext cx="2108200" cy="508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97200" y="3556000"/>
            <a:ext cx="1511300" cy="368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2039600" y="8496300"/>
            <a:ext cx="1168400" cy="571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90800" y="4165600"/>
            <a:ext cx="9359900" cy="5118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628900" y="2882900"/>
            <a:ext cx="3429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17000" y="2870200"/>
            <a:ext cx="3556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65400" y="3479800"/>
            <a:ext cx="444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08200" y="4178300"/>
            <a:ext cx="419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63400" y="8039100"/>
            <a:ext cx="4064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메인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페이지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회원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가입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035300" y="2794000"/>
            <a:ext cx="3619500" cy="5372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530600" y="3784600"/>
            <a:ext cx="2667000" cy="508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24200" y="6362700"/>
            <a:ext cx="3429000" cy="660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24200" y="7391400"/>
            <a:ext cx="3429000" cy="660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168900" y="7086600"/>
            <a:ext cx="457200" cy="177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013200" y="7086600"/>
            <a:ext cx="1181100" cy="3302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124200" y="3581400"/>
            <a:ext cx="3429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730500" y="6159500"/>
            <a:ext cx="3556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67000" y="7213600"/>
            <a:ext cx="419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70300" y="6985000"/>
            <a:ext cx="444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74000" y="2552700"/>
            <a:ext cx="3505200" cy="7454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67700" y="3619500"/>
            <a:ext cx="2667000" cy="5080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899400" y="8940800"/>
            <a:ext cx="3429000" cy="6604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7848600" y="3416300"/>
            <a:ext cx="3429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505700" y="8801100"/>
            <a:ext cx="3556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500100" y="3797300"/>
            <a:ext cx="41275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회원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종류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선택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가입하기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완료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로그인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화면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이동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소셜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계정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로그인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-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구글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입력란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공백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검사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회원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가입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73800" y="3886200"/>
            <a:ext cx="3479800" cy="3251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248400" y="8229600"/>
            <a:ext cx="3492500" cy="1117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48400" y="7353300"/>
            <a:ext cx="3479800" cy="87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5105400" y="4737100"/>
            <a:ext cx="5727700" cy="3708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5740400" y="3162300"/>
            <a:ext cx="520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198100" y="3835400"/>
            <a:ext cx="3124200" cy="838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931400" y="3378200"/>
            <a:ext cx="5207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044700" y="2984500"/>
            <a:ext cx="3492500" cy="749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260600" y="3924300"/>
            <a:ext cx="3162300" cy="54229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584200" y="4457700"/>
            <a:ext cx="6540500" cy="3441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612900" y="28321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00100" y="3797300"/>
            <a:ext cx="39370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입력란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공백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검사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유효성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검사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ajax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를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사용한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이메일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    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중복확인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367000" y="86614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662400" y="86614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673100" y="8661400"/>
            <a:ext cx="1638300" cy="1638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803400" y="4165600"/>
            <a:ext cx="39878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10400" b="false" i="false" u="none" strike="noStrike" spc="400">
                <a:solidFill>
                  <a:srgbClr val="000000"/>
                </a:solidFill>
                <a:ea typeface="GangwonEduPower"/>
              </a:rPr>
              <a:t>목차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5900" y="5054600"/>
            <a:ext cx="75184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547100" y="1346200"/>
            <a:ext cx="16891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200" b="false" i="false" u="none" strike="noStrike">
                <a:solidFill>
                  <a:srgbClr val="FF9035"/>
                </a:solidFill>
                <a:latin typeface="Poppins SemiBold"/>
              </a:rPr>
              <a:t>Section.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3200" y="1270000"/>
            <a:ext cx="6870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 spc="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47100" y="2527300"/>
            <a:ext cx="16891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200" b="false" i="false" u="none" strike="noStrike">
                <a:solidFill>
                  <a:srgbClr val="FF9035"/>
                </a:solidFill>
                <a:latin typeface="Poppins SemiBold"/>
              </a:rPr>
              <a:t>Section.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63200" y="2438400"/>
            <a:ext cx="6870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 spc="100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Pretendard Bold"/>
              </a:rPr>
              <a:t>구성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Pretendard Bold"/>
              </a:rPr>
              <a:t>역할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47100" y="4864100"/>
            <a:ext cx="16891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200" b="false" i="false" u="none" strike="noStrike">
                <a:solidFill>
                  <a:srgbClr val="FF9035"/>
                </a:solidFill>
                <a:latin typeface="Poppins SemiBold"/>
              </a:rPr>
              <a:t>Section. 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63200" y="4787900"/>
            <a:ext cx="6870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47100" y="6032500"/>
            <a:ext cx="16891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200" b="false" i="false" u="none" strike="noStrike">
                <a:solidFill>
                  <a:srgbClr val="FF9035"/>
                </a:solidFill>
                <a:latin typeface="Poppins SemiBold"/>
              </a:rPr>
              <a:t>Section. 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63200" y="5956300"/>
            <a:ext cx="687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시연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47100" y="7213600"/>
            <a:ext cx="16891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200" b="false" i="false" u="none" strike="noStrike">
                <a:solidFill>
                  <a:srgbClr val="FF9035"/>
                </a:solidFill>
                <a:latin typeface="Poppins SemiBold"/>
              </a:rPr>
              <a:t>Section. 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63200" y="7137400"/>
            <a:ext cx="687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자체평가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및</a:t>
            </a: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000000"/>
                </a:solidFill>
                <a:ea typeface="Pretendard Bold"/>
              </a:rPr>
              <a:t>소감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34400" y="3695700"/>
            <a:ext cx="16891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200" b="false" i="false" u="none" strike="noStrike">
                <a:solidFill>
                  <a:srgbClr val="FF9035"/>
                </a:solidFill>
                <a:latin typeface="Poppins SemiBold"/>
              </a:rPr>
              <a:t>Section. 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63200" y="3619500"/>
            <a:ext cx="6870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ko-KR" sz="2300" b="false" i="false" u="none" strike="noStrike" spc="100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2300" b="false" i="false" u="none" strike="noStrike" spc="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300" b="false" i="false" u="none" strike="noStrike" spc="100">
                <a:solidFill>
                  <a:srgbClr val="000000"/>
                </a:solidFill>
                <a:ea typeface="Pretendard Bold"/>
              </a:rPr>
              <a:t>진행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47100" y="8318500"/>
            <a:ext cx="16891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en-US" sz="2200" b="false" i="false" u="none" strike="noStrike">
                <a:solidFill>
                  <a:srgbClr val="FF9035"/>
                </a:solidFill>
                <a:latin typeface="Poppins SemiBold"/>
              </a:rPr>
              <a:t>Section. 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63200" y="8242300"/>
            <a:ext cx="6870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15369"/>
              </a:lnSpc>
            </a:pPr>
            <a:r>
              <a:rPr lang="en-US" sz="2300" b="false" i="false" u="none" strike="noStrike">
                <a:solidFill>
                  <a:srgbClr val="000000"/>
                </a:solidFill>
                <a:latin typeface="Pretendard Bold"/>
              </a:rPr>
              <a:t>Q&amp;A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4800" y="2908300"/>
            <a:ext cx="4724400" cy="575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197600" y="6553200"/>
            <a:ext cx="6096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11400" y="4216400"/>
            <a:ext cx="3238500" cy="508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41500" y="6464300"/>
            <a:ext cx="4178300" cy="825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41600" y="7327900"/>
            <a:ext cx="2667000" cy="342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41500" y="7721600"/>
            <a:ext cx="4178300" cy="825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251700" y="6045200"/>
            <a:ext cx="4762500" cy="711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985000" y="7543800"/>
            <a:ext cx="5308600" cy="83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946900" y="5105400"/>
            <a:ext cx="5676900" cy="3429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302500" y="6756400"/>
            <a:ext cx="5016500" cy="101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8534400" y="5346700"/>
            <a:ext cx="22479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D94925"/>
                </a:solidFill>
                <a:ea typeface="Pretendard Regular"/>
              </a:rPr>
              <a:t>개인</a:t>
            </a:r>
            <a:r>
              <a:rPr lang="en-US" sz="26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D94925"/>
                </a:solidFill>
                <a:ea typeface="Pretendard Regular"/>
              </a:rPr>
              <a:t>회원의</a:t>
            </a:r>
            <a:r>
              <a:rPr lang="en-US" sz="26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D94925"/>
                </a:solidFill>
                <a:ea typeface="Pretendard Regular"/>
              </a:rPr>
              <a:t>경우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34400" y="6997700"/>
            <a:ext cx="23368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D94925"/>
                </a:solidFill>
                <a:ea typeface="Pretendard Regular"/>
              </a:rPr>
              <a:t>기업</a:t>
            </a:r>
            <a:r>
              <a:rPr lang="en-US" sz="26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D94925"/>
                </a:solidFill>
                <a:ea typeface="Pretendard Regular"/>
              </a:rPr>
              <a:t>회원의</a:t>
            </a:r>
            <a:r>
              <a:rPr lang="en-US" sz="2600" b="false" i="false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D94925"/>
                </a:solidFill>
                <a:ea typeface="Pretendard Regular"/>
              </a:rPr>
              <a:t>경우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로그인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00100" y="3797300"/>
            <a:ext cx="4127500" cy="504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회원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종류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선택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로그인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완료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아이디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/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비밀번호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찾기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및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    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회원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가입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이동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소셜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계정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로그인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-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구글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로그인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성공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회원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정보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      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헤더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상태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03400" y="39878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8900" y="62738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184400" y="72771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1600" y="75438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540500" y="47117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3187700"/>
            <a:ext cx="4279900" cy="2870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7400" y="7137400"/>
            <a:ext cx="5270500" cy="104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124200" y="6184900"/>
            <a:ext cx="609600" cy="52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6223000" y="4622800"/>
            <a:ext cx="6096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7696200" y="2895600"/>
            <a:ext cx="4038600" cy="3416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769100" y="6794500"/>
            <a:ext cx="5892800" cy="2857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58900" y="4711700"/>
            <a:ext cx="41783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670800" y="3009900"/>
            <a:ext cx="4102100" cy="3429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629400" y="6616700"/>
            <a:ext cx="6235700" cy="3213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778500" y="3505200"/>
            <a:ext cx="14859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비밀번호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찾기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성공일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3500" y="2171700"/>
            <a:ext cx="792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아이디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/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비밀번호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찾기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: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비밀번호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찾기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2700" y="6070600"/>
            <a:ext cx="1892300" cy="685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미가입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계정의</a:t>
            </a:r>
          </a:p>
          <a:p>
            <a:pPr algn="ctr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00100" y="3797300"/>
            <a:ext cx="4279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계정을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통한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비밀번호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찾기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가입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계정인지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검사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임시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비밀번호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발급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메일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 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    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발송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안내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발송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메일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내용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9800" y="44069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62000" y="69215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00900" y="28702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096000" y="64516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92300" y="3784600"/>
            <a:ext cx="4076700" cy="3314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718300" y="4787900"/>
            <a:ext cx="6172200" cy="774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369300" y="6629400"/>
            <a:ext cx="2870200" cy="736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0800000">
            <a:off x="6146800" y="4927600"/>
            <a:ext cx="6096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45300" y="4800600"/>
            <a:ext cx="6045200" cy="825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9486900" y="5854700"/>
            <a:ext cx="609600" cy="520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930400" y="5892800"/>
            <a:ext cx="4038600" cy="825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595100" y="5041900"/>
            <a:ext cx="609600" cy="342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3500" y="2171700"/>
            <a:ext cx="79248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아이디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/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비밀번호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찾기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: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아이디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찾기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기업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60500" y="56896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80200" y="43307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214100" y="47371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53400" y="65532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00100" y="3797300"/>
            <a:ext cx="4533900" cy="278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아이디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비밀번호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찾기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아이디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찾기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성공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팝업창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이메일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복사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복사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버튼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클릭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후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팝업창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마이페이지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이력서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870200" y="2819400"/>
            <a:ext cx="8864600" cy="7404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60800" y="4546600"/>
            <a:ext cx="749300" cy="27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81600" y="5143500"/>
            <a:ext cx="5410200" cy="130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55200" y="4533900"/>
            <a:ext cx="749300" cy="279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53600" y="5664200"/>
            <a:ext cx="482600" cy="279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0350500" y="6502400"/>
            <a:ext cx="203200" cy="1905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390900" y="4330700"/>
            <a:ext cx="342900" cy="38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11700" y="5016500"/>
            <a:ext cx="4445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12300" y="4305300"/>
            <a:ext cx="3556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21800" y="5473700"/>
            <a:ext cx="419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69500" y="6451600"/>
            <a:ext cx="4191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이력서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관리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이동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이력서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작성하기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이력서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및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미리보기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이력서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수정하기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이력서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79500" y="2514600"/>
            <a:ext cx="5740400" cy="638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023100" y="3187700"/>
            <a:ext cx="6388100" cy="5791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7800" y="2997200"/>
            <a:ext cx="5270500" cy="457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5588000"/>
            <a:ext cx="5194300" cy="144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47800" y="3416300"/>
            <a:ext cx="5270500" cy="1854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7800" y="7188200"/>
            <a:ext cx="5194300" cy="156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251700" y="3441700"/>
            <a:ext cx="4559300" cy="2806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51700" y="6438900"/>
            <a:ext cx="4559300" cy="2235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1303000" y="4025900"/>
            <a:ext cx="2578100" cy="13208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마이페이지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이력서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저장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6000" y="2806700"/>
            <a:ext cx="393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000" y="5422900"/>
            <a:ext cx="393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6000" y="7048500"/>
            <a:ext cx="3556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6000" y="3378200"/>
            <a:ext cx="3937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45300" y="3429000"/>
            <a:ext cx="3556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07200" y="6375400"/>
            <a:ext cx="3556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85600" y="3048000"/>
            <a:ext cx="3556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D94925"/>
                </a:solidFill>
                <a:ea typeface="Noto Sans CJK KR Regular"/>
              </a:rPr>
              <a:t>⑦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00100" y="3797300"/>
            <a:ext cx="4533900" cy="504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제목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인적사항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이름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,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사진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스킬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학력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경력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⑥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교육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⑦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바로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가기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사이드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바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59100" y="3060700"/>
            <a:ext cx="8178800" cy="6642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16300" y="3302000"/>
            <a:ext cx="5816600" cy="1663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16300" y="5181600"/>
            <a:ext cx="5816600" cy="186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416300" y="7175500"/>
            <a:ext cx="5816600" cy="2171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8509000" y="4025900"/>
            <a:ext cx="3136900" cy="1473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마이페이지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이력서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저장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21000" y="30734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21000" y="50546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921000" y="71247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94800" y="27178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00100" y="3797300"/>
            <a:ext cx="4533900" cy="278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자기소개서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자격증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포트폴리오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업로드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바로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가기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사이드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바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92400" y="2984500"/>
            <a:ext cx="5181600" cy="458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721600" y="5562600"/>
            <a:ext cx="5003800" cy="401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36900" y="4508500"/>
            <a:ext cx="4279900" cy="90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413000" y="2882900"/>
            <a:ext cx="10198100" cy="7124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930400" y="28956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54300" y="42926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54300" y="55880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36900" y="5499100"/>
            <a:ext cx="9321800" cy="41783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마이페이지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이력서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미리보기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00100" y="3797300"/>
            <a:ext cx="4533900" cy="203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팝업창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미리보기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이력서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요약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정보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이력서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상세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정보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24200" y="7696200"/>
            <a:ext cx="3124200" cy="1993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238500" y="8839200"/>
            <a:ext cx="393700" cy="19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40700" y="3340100"/>
            <a:ext cx="3771900" cy="2679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140700" y="7200900"/>
            <a:ext cx="3771900" cy="2374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98800" y="2806700"/>
            <a:ext cx="2946400" cy="4673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6743700" y="4419600"/>
            <a:ext cx="6096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6781800" y="8115300"/>
            <a:ext cx="609600" cy="520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394200" y="4102100"/>
            <a:ext cx="419100" cy="27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048000" y="4876800"/>
            <a:ext cx="2730500" cy="2590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3149600" y="9144000"/>
            <a:ext cx="2247900" cy="5461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마이페이지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개인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정보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32700" y="31242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52700" y="47244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552700" y="89281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632700" y="69596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64000" y="37338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닉네임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변경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닉네임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변경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팝업창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비밀번호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변경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탈퇴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진행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탈퇴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확인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팝업창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8100" y="3479800"/>
            <a:ext cx="10553700" cy="4254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마이페이지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구직활동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내역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639800" y="4521200"/>
            <a:ext cx="4533900" cy="203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제목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지원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정보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지원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상태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1300" y="4318000"/>
            <a:ext cx="10350500" cy="774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1300" y="5143500"/>
            <a:ext cx="10350500" cy="1028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80700" y="5575300"/>
            <a:ext cx="698500" cy="596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39800" y="43434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100" y="56007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84600" y="95885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99700" y="56134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2800" y="3238500"/>
            <a:ext cx="10591800" cy="5956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991100" y="4165600"/>
            <a:ext cx="5384800" cy="4203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410200" y="5029200"/>
            <a:ext cx="4635500" cy="2120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004300" y="5207000"/>
            <a:ext cx="889000" cy="469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채용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정보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공고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지원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00100" y="3797300"/>
            <a:ext cx="4533900" cy="203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지원시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이력서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선택화면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보유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이력서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목록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이력서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적합도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81600" y="43053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16500" y="51562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610600" y="51816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438900" y="2349500"/>
            <a:ext cx="6007100" cy="6819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760200" y="2717800"/>
            <a:ext cx="1943100" cy="901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89500" y="6565900"/>
            <a:ext cx="2032000" cy="9017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752600" y="990600"/>
            <a:ext cx="635000" cy="635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2222500" y="990600"/>
            <a:ext cx="635000" cy="635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7145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654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개요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654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문제점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9400" y="9690100"/>
            <a:ext cx="104521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고용노동부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(Work-Net: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고용안정정보망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, EIS: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고용정보통합분석시스템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) 2024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년도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채용정보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17" id="17"/>
          <p:cNvSpPr txBox="true"/>
          <p:nvPr/>
        </p:nvSpPr>
        <p:spPr>
          <a:xfrm rot="0">
            <a:off x="13779500" y="2565400"/>
            <a:ext cx="4711700" cy="736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구직자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수가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많다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9E9E9E"/>
                </a:solidFill>
                <a:latin typeface="Pretendard Regular"/>
              </a:rPr>
              <a:t>2025</a:t>
            </a:r>
            <a:r>
              <a:rPr lang="ko-KR" sz="2000" b="false" i="false" u="none" strike="noStrike">
                <a:solidFill>
                  <a:srgbClr val="9E9E9E"/>
                </a:solidFill>
                <a:ea typeface="Pretendard Regular"/>
              </a:rPr>
              <a:t>년</a:t>
            </a:r>
            <a:r>
              <a:rPr lang="en-US" sz="2000" b="false" i="false" u="none" strike="noStrike">
                <a:solidFill>
                  <a:srgbClr val="9E9E9E"/>
                </a:solidFill>
                <a:latin typeface="Pretendard Regular"/>
              </a:rPr>
              <a:t> 4</a:t>
            </a:r>
            <a:r>
              <a:rPr lang="ko-KR" sz="2000" b="false" i="false" u="none" strike="noStrike">
                <a:solidFill>
                  <a:srgbClr val="9E9E9E"/>
                </a:solidFill>
                <a:ea typeface="Pretendard Regular"/>
              </a:rPr>
              <a:t>월</a:t>
            </a:r>
            <a:r>
              <a:rPr lang="en-US" sz="20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9E9E9E"/>
                </a:solidFill>
                <a:ea typeface="Pretendard Regular"/>
              </a:rPr>
              <a:t>기준</a:t>
            </a:r>
            <a:r>
              <a:rPr lang="en-US" sz="20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9E9E9E"/>
                </a:solidFill>
                <a:ea typeface="Pretendard Regular"/>
              </a:rPr>
              <a:t>실업자</a:t>
            </a:r>
            <a:r>
              <a:rPr lang="en-US" sz="2000" b="false" i="false" u="none" strike="noStrike">
                <a:solidFill>
                  <a:srgbClr val="9E9E9E"/>
                </a:solidFill>
                <a:latin typeface="Pretendard Regular"/>
              </a:rPr>
              <a:t> 85</a:t>
            </a:r>
            <a:r>
              <a:rPr lang="ko-KR" sz="2000" b="false" i="false" u="none" strike="noStrike">
                <a:solidFill>
                  <a:srgbClr val="9E9E9E"/>
                </a:solidFill>
                <a:ea typeface="Pretendard Regular"/>
              </a:rPr>
              <a:t>만명</a:t>
            </a:r>
            <a:r>
              <a:rPr lang="en-US" sz="2000" b="false" i="false" u="none" strike="noStrike">
                <a:solidFill>
                  <a:srgbClr val="9E9E9E"/>
                </a:solidFill>
                <a:latin typeface="Pretendard Regular"/>
              </a:rPr>
              <a:t>-</a:t>
            </a:r>
            <a:r>
              <a:rPr lang="ko-KR" sz="2000" b="false" i="false" u="none" strike="noStrike">
                <a:solidFill>
                  <a:srgbClr val="9E9E9E"/>
                </a:solidFill>
                <a:ea typeface="Pretendard Regular"/>
              </a:rPr>
              <a:t>통계청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79500" y="3568700"/>
            <a:ext cx="29337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이력서를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보기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어렵다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79500" y="4292600"/>
            <a:ext cx="36830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-'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묻지마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'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지원을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경우가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많다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9100" y="6108700"/>
            <a:ext cx="4203700" cy="1130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양의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쓸모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봐야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한다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  <a:b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모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회사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HR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담당자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.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이력서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볼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때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무엇이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제일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힘드냐는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질문에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9E9E9E"/>
                </a:solidFill>
                <a:ea typeface="Pretendard Regular"/>
              </a:rPr>
              <a:t>답</a:t>
            </a:r>
            <a:r>
              <a:rPr lang="en-US" sz="1800" b="false" i="false" u="none" strike="noStrike">
                <a:solidFill>
                  <a:srgbClr val="9E9E9E"/>
                </a:solidFill>
                <a:latin typeface="Pretendard Regular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19100" y="7480300"/>
            <a:ext cx="4203700" cy="368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정보를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간편하게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접하기</a:t>
            </a:r>
            <a:r>
              <a:rPr lang="en-US" sz="2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false" i="false" u="none" strike="noStrike">
                <a:solidFill>
                  <a:srgbClr val="000000"/>
                </a:solidFill>
                <a:ea typeface="Pretendard Regular"/>
              </a:rPr>
              <a:t>어렵다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178800" y="4699000"/>
            <a:ext cx="2832100" cy="1295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900" b="false" i="false" u="none" strike="noStrike">
                <a:solidFill>
                  <a:srgbClr val="000000"/>
                </a:solidFill>
                <a:ea typeface="Gosanja"/>
              </a:rPr>
              <a:t>인재</a:t>
            </a:r>
            <a:r>
              <a:rPr lang="en-US" sz="3900" b="false" i="false" u="none" strike="noStrike">
                <a:solidFill>
                  <a:srgbClr val="000000"/>
                </a:solidFill>
                <a:latin typeface="Gosanja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osanja"/>
              </a:rPr>
              <a:t>채용이</a:t>
            </a:r>
            <a:r>
              <a:rPr lang="en-US" sz="3900" b="false" i="false" u="none" strike="noStrike">
                <a:solidFill>
                  <a:srgbClr val="000000"/>
                </a:solidFill>
                <a:latin typeface="Gosanja"/>
              </a:rPr>
              <a:t> </a:t>
            </a:r>
          </a:p>
          <a:p>
            <a:pPr algn="l" lvl="0">
              <a:lnSpc>
                <a:spcPct val="99600"/>
              </a:lnSpc>
            </a:pPr>
            <a:r>
              <a:rPr lang="ko-KR" sz="3900" b="false" i="false" u="none" strike="noStrike">
                <a:solidFill>
                  <a:srgbClr val="000000"/>
                </a:solidFill>
                <a:ea typeface="Gosanja"/>
              </a:rPr>
              <a:t>몹시</a:t>
            </a:r>
            <a:r>
              <a:rPr lang="en-US" sz="3900" b="false" i="false" u="none" strike="noStrike">
                <a:solidFill>
                  <a:srgbClr val="000000"/>
                </a:solidFill>
                <a:latin typeface="Gosanja"/>
              </a:rPr>
              <a:t> </a:t>
            </a:r>
            <a:r>
              <a:rPr lang="ko-KR" sz="3900" b="false" i="false" u="none" strike="noStrike">
                <a:solidFill>
                  <a:srgbClr val="000000"/>
                </a:solidFill>
                <a:ea typeface="Gosanja"/>
              </a:rPr>
              <a:t>어렵다</a:t>
            </a:r>
            <a:r>
              <a:rPr lang="en-US" sz="3900" b="false" i="false" u="none" strike="noStrike">
                <a:solidFill>
                  <a:srgbClr val="000000"/>
                </a:solidFill>
                <a:latin typeface="Gosanja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3517900"/>
            <a:ext cx="6172200" cy="3251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44700" y="3467100"/>
            <a:ext cx="10185400" cy="535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794500" y="4953000"/>
            <a:ext cx="990600" cy="520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797800" y="4940300"/>
            <a:ext cx="990600" cy="520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79000" y="5041900"/>
            <a:ext cx="825500" cy="35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680700" y="5041900"/>
            <a:ext cx="952500" cy="355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기업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서비스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지원자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목록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00100" y="3797300"/>
            <a:ext cx="4533900" cy="278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이력서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열람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채용공고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사전질문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지원상태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지원상태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변경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553700" y="45974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13500" y="49657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58100" y="54229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85300" y="46990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채용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정보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-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공고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메인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채용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공고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목록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지원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기능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및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공고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마감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표시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공고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필터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선택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필터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초기화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및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페이지네이션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263900" y="2717800"/>
            <a:ext cx="8763000" cy="7200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263900" y="5054600"/>
            <a:ext cx="8763000" cy="4419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172200" y="9474200"/>
            <a:ext cx="2857500" cy="317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98200" y="6286500"/>
            <a:ext cx="838200" cy="482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972800" y="7366000"/>
            <a:ext cx="838200" cy="48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715500" y="4216400"/>
            <a:ext cx="2082800" cy="482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25800" y="3721100"/>
            <a:ext cx="8788400" cy="13716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705100" y="49530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28300" y="61087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55900" y="36322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83700" y="39878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626100" y="94742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28300" y="71501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860800" y="5702300"/>
            <a:ext cx="927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67100" y="3124200"/>
            <a:ext cx="6172200" cy="55753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403600" y="3124200"/>
            <a:ext cx="6261100" cy="2451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429000" y="5638800"/>
            <a:ext cx="2082800" cy="723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441700" y="6388100"/>
            <a:ext cx="6197600" cy="1473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467100" y="8039100"/>
            <a:ext cx="3327400" cy="7239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8" id="1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603500" y="2171700"/>
            <a:ext cx="6540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채용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정보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-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공고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등록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및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업데이트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84500" y="28956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71800" y="55118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97200" y="62484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22600" y="79502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00100" y="3797300"/>
            <a:ext cx="4533900" cy="278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공고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기본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내용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입력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채용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부문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선택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직군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스킬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태그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선택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근무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조건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설정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57400" y="5702300"/>
            <a:ext cx="927100" cy="762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699500" y="3238500"/>
            <a:ext cx="4394200" cy="54356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00200" y="3009900"/>
            <a:ext cx="5651500" cy="6184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00200" y="3111500"/>
            <a:ext cx="5651500" cy="2451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51000" y="5854700"/>
            <a:ext cx="3098800" cy="812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25600" y="7620000"/>
            <a:ext cx="5638800" cy="1295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38300" y="6769100"/>
            <a:ext cx="3098800" cy="812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10800000">
            <a:off x="6159500" y="6807200"/>
            <a:ext cx="2197100" cy="609600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03500" y="2171700"/>
            <a:ext cx="6540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채용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정보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-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공고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등록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및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업데이트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1100" y="28829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68400" y="55118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93800" y="62357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166100" y="31369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92200" y="75692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상세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내용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복리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후생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항목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사전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질문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등록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SweetAlert2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모달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미리보기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및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템플릿설정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82800" y="2946400"/>
            <a:ext cx="5168900" cy="5956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57400" y="2819400"/>
            <a:ext cx="5257800" cy="1384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191500" y="2882900"/>
            <a:ext cx="4940300" cy="6692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082800" y="4292600"/>
            <a:ext cx="5232400" cy="4419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91500" y="2844800"/>
            <a:ext cx="4940300" cy="133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91500" y="4254500"/>
            <a:ext cx="4940300" cy="5473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019800" y="3492500"/>
            <a:ext cx="1130300" cy="52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836400" y="3492500"/>
            <a:ext cx="1130300" cy="5207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채용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정보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-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공고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상세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734300" y="28448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68100" y="31623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74800" y="26924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98600" y="42545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734300" y="42291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613400" y="32766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500100" y="3797300"/>
            <a:ext cx="4533900" cy="278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공고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기본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내용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기본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템플릿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직접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템플릿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지원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및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찜하기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644900" y="2705100"/>
            <a:ext cx="10185400" cy="758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3784600"/>
            <a:ext cx="1625600" cy="200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708400" y="4470400"/>
            <a:ext cx="584200" cy="495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27600" y="4356100"/>
            <a:ext cx="1460500" cy="44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016500" y="5308600"/>
            <a:ext cx="1282700" cy="27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76800" y="4991100"/>
            <a:ext cx="1600200" cy="27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616700" y="3873500"/>
            <a:ext cx="5930900" cy="1397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150100" y="9499600"/>
            <a:ext cx="3098800" cy="2794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606800" y="5041900"/>
            <a:ext cx="863600" cy="215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00" b="false" i="false" u="none" strike="noStrike">
                <a:solidFill>
                  <a:srgbClr val="000000"/>
                </a:solidFill>
                <a:ea typeface="Pretendard Regular"/>
              </a:rPr>
              <a:t>비로그인</a:t>
            </a:r>
            <a:r>
              <a:rPr lang="en-US" sz="1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20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</a:p>
        </p:txBody>
      </p:sp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603500" y="2171700"/>
            <a:ext cx="6870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커뮤니티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-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자유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게시판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및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공지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사항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10100" y="52578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57700" y="41910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470400" y="46990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61100" y="36957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69100" y="94234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500100" y="3797300"/>
            <a:ext cx="4533900" cy="504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자유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게시판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및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사항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    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전환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게시글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게시글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/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게시글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/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상세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     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이동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페이지네이션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03500" y="2603500"/>
            <a:ext cx="8966200" cy="803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971800" y="4660900"/>
            <a:ext cx="8255000" cy="457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71800" y="5549900"/>
            <a:ext cx="8255000" cy="360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46400" y="9296400"/>
            <a:ext cx="8382000" cy="457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137400" y="5842000"/>
            <a:ext cx="2895600" cy="1943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28200" y="9791700"/>
            <a:ext cx="1498600" cy="4064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3500" y="2171700"/>
            <a:ext cx="68580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카뮤니티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-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게시글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작성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및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업데이트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52700" y="44450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89200" y="54610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604000" y="54610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89200" y="91694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83700" y="96647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게시글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제목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입력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게시글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내용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입력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이미지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업로드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이미지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확인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및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게시글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등록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및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목록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이동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03300" y="2692400"/>
            <a:ext cx="6896100" cy="889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823200" y="2806700"/>
            <a:ext cx="5816600" cy="6273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248400" y="8534400"/>
            <a:ext cx="558800" cy="228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013700" y="3048000"/>
            <a:ext cx="5359400" cy="1320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15300" y="7010400"/>
            <a:ext cx="5156200" cy="1320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91500" y="5816600"/>
            <a:ext cx="431800" cy="2286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3500" y="2171700"/>
            <a:ext cx="6832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커뮤니티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-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게시글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및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공지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사항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상세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80100" y="82804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18400" y="28321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810500" y="56642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645400" y="69215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00100" y="3797300"/>
            <a:ext cx="4533900" cy="278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게시글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수정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및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댓글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영역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대댓글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목록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여는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대댓글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작성란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603500" y="2501900"/>
            <a:ext cx="9639300" cy="8115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435600" y="5511800"/>
            <a:ext cx="6223000" cy="4495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422400" y="4064000"/>
            <a:ext cx="5067300" cy="2463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2235200" y="28067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02300" y="58293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00100" y="3797300"/>
            <a:ext cx="4533900" cy="2032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사이드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바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관리자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정보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657600" y="3162300"/>
            <a:ext cx="9118600" cy="6883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개인회원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89300" y="37338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33800" y="4762500"/>
            <a:ext cx="9017000" cy="3644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238500" y="48514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70300" y="3594100"/>
            <a:ext cx="9093200" cy="1130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188200" y="8788400"/>
            <a:ext cx="2159000" cy="48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794500" y="9385300"/>
            <a:ext cx="2933700" cy="482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540500" y="87630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86500" y="93218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머리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본문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페이지네이션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이메일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or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닉네임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 rot="0">
            <a:off x="1308100" y="4343400"/>
            <a:ext cx="7137400" cy="407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0439400" y="2921000"/>
            <a:ext cx="5499100" cy="20320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개요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기획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의도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76400" y="3086100"/>
            <a:ext cx="24384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4800" b="false" i="false" u="none" strike="noStrike" spc="-100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4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00" b="false" i="false" u="none" strike="noStrike" spc="-100">
                <a:solidFill>
                  <a:srgbClr val="000000"/>
                </a:solidFill>
                <a:ea typeface="Pretendard Regular"/>
              </a:rPr>
              <a:t>의식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76400" y="4800600"/>
            <a:ext cx="6477000" cy="3200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구직자가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많다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39440"/>
              </a:lnSpc>
            </a:pP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⇒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공고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당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대량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지원</a:t>
            </a:r>
          </a:p>
          <a:p>
            <a:pPr algn="l" lvl="0">
              <a:lnSpc>
                <a:spcPct val="139440"/>
              </a:lnSpc>
            </a:pP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⇒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다수의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이력서를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확인할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필요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발생</a:t>
            </a:r>
          </a:p>
          <a:p>
            <a:pPr algn="l" lvl="0">
              <a:lnSpc>
                <a:spcPct val="139440"/>
              </a:lnSpc>
            </a:pP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9440"/>
              </a:lnSpc>
            </a:pP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이력서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확인으로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시간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소모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크게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0464800" y="3937000"/>
            <a:ext cx="6248400" cy="236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579100" y="4902200"/>
            <a:ext cx="6553200" cy="2540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63000" y="5956300"/>
            <a:ext cx="8775700" cy="30734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>
            <a:alphaModFix amt="8000"/>
          </a:blip>
          <a:stretch>
            <a:fillRect/>
          </a:stretch>
        </p:blipFill>
        <p:spPr>
          <a:xfrm rot="0">
            <a:off x="9410700" y="8915400"/>
            <a:ext cx="5448300" cy="863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613900" y="9131300"/>
            <a:ext cx="49657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참고자료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사람인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공고별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지원자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98700" y="3098800"/>
            <a:ext cx="9588500" cy="65786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개인회원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상세정보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889500" y="3848100"/>
            <a:ext cx="6413500" cy="4432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2070100" y="5410200"/>
            <a:ext cx="4445000" cy="132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91100" y="8432800"/>
            <a:ext cx="3771900" cy="5842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162300" y="37973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70500" y="40513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70400" y="85344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항목명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입력창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기능버튼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수정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/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초기화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/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탈퇴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/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목록보기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467100" y="2755900"/>
            <a:ext cx="9448800" cy="7289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92500" y="4483100"/>
            <a:ext cx="9448800" cy="4038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467100" y="3238500"/>
            <a:ext cx="9448800" cy="1282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89700" y="8648700"/>
            <a:ext cx="3441700" cy="571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680200" y="9309100"/>
            <a:ext cx="3035300" cy="533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기업회원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073400" y="32512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73400" y="46990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32500" y="86741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35700" y="9347200"/>
            <a:ext cx="4191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머리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본문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페이지네이션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기업명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55900" y="2781300"/>
            <a:ext cx="8013700" cy="6934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기업회원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상세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정보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775200" y="3683000"/>
            <a:ext cx="5232400" cy="5041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651000" y="5549900"/>
            <a:ext cx="5041900" cy="13208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800600" y="8864600"/>
            <a:ext cx="3136900" cy="482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844800" y="40767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53000" y="43307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94200" y="89027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항목명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입력창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기능버튼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수정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/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초기화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/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탈퇴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/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목록보기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97100" y="2692400"/>
            <a:ext cx="10350500" cy="730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197100" y="4241800"/>
            <a:ext cx="10350500" cy="4343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197100" y="3149600"/>
            <a:ext cx="10401300" cy="1143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991100" y="8724900"/>
            <a:ext cx="4953000" cy="482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994400" y="9309100"/>
            <a:ext cx="2794000" cy="4826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공고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89100" y="35179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1000" y="4419600"/>
            <a:ext cx="431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56100" y="8750300"/>
            <a:ext cx="431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99100" y="9321800"/>
            <a:ext cx="444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머리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본문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페이지네이션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공고제목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98700" y="2959100"/>
            <a:ext cx="10007600" cy="7099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게시판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74900" y="4584700"/>
            <a:ext cx="9867900" cy="4038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89100" y="35179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51000" y="4419600"/>
            <a:ext cx="431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2374900" y="3467100"/>
            <a:ext cx="9893300" cy="11430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626100" y="8813800"/>
            <a:ext cx="3454400" cy="48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69000" y="9398000"/>
            <a:ext cx="2794000" cy="482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5130800" y="8750300"/>
            <a:ext cx="431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86400" y="9436100"/>
            <a:ext cx="444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머리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본문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페이지네이션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제목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or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내용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387600" y="2870200"/>
            <a:ext cx="9753600" cy="71755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댓글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374900" y="4394200"/>
            <a:ext cx="9753600" cy="4254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991100" y="8940800"/>
            <a:ext cx="4610100" cy="482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05500" y="9525000"/>
            <a:ext cx="2794000" cy="48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374900" y="3365500"/>
            <a:ext cx="9779000" cy="11049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689100" y="35179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51000" y="4419600"/>
            <a:ext cx="431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45000" y="8851900"/>
            <a:ext cx="431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219700" y="9461500"/>
            <a:ext cx="444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머리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본문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페이지네이션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댓글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내용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or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작성자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197600" y="4381500"/>
            <a:ext cx="5892800" cy="1397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12000" b="false" i="false" u="none" strike="noStrike" spc="500">
                <a:solidFill>
                  <a:srgbClr val="000000"/>
                </a:solidFill>
                <a:latin typeface="GangwonEduPower"/>
              </a:rPr>
              <a:t>Q&amp;A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585200" y="3263900"/>
            <a:ext cx="635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67800" y="3263900"/>
            <a:ext cx="635000" cy="635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59800" y="34290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07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2857500"/>
            <a:ext cx="11264900" cy="6908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공지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828800" y="4292600"/>
            <a:ext cx="11277600" cy="4127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58000" y="8610600"/>
            <a:ext cx="1206500" cy="482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083300" y="9156700"/>
            <a:ext cx="2794000" cy="48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790700" y="3200400"/>
            <a:ext cx="11366500" cy="1143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270000" y="37592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0000" y="4394200"/>
            <a:ext cx="431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13500" y="8509000"/>
            <a:ext cx="431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26100" y="9118600"/>
            <a:ext cx="4445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00100" y="3797300"/>
            <a:ext cx="4533900" cy="353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머리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본문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페이지네이션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제목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or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카테고리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36900" y="2603500"/>
            <a:ext cx="6400800" cy="75438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직군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136900" y="4470400"/>
            <a:ext cx="6299200" cy="43180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422900" y="9042400"/>
            <a:ext cx="1854200" cy="482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940300" y="9575800"/>
            <a:ext cx="2794000" cy="48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187700" y="3111500"/>
            <a:ext cx="6197600" cy="482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200400" y="3695700"/>
            <a:ext cx="2997200" cy="4826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768600" y="30988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768600" y="37592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95600" y="4584700"/>
            <a:ext cx="152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768600" y="45847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787900" y="89916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94200" y="96901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00100" y="3797300"/>
            <a:ext cx="4533900" cy="429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머리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직군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추가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기능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본문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페이지네이션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직군명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546600" y="3022600"/>
            <a:ext cx="5207000" cy="617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직무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00100" y="3797300"/>
            <a:ext cx="4533900" cy="429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머리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직무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추가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기능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셀렉트박스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본문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페이지네이션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직무명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699000" y="4432300"/>
            <a:ext cx="5054600" cy="3708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11700" y="3441700"/>
            <a:ext cx="5041900" cy="48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724400" y="3937000"/>
            <a:ext cx="3848100" cy="482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422900" y="8242300"/>
            <a:ext cx="3721100" cy="482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159500" y="8737600"/>
            <a:ext cx="2095500" cy="368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343400" y="33147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43400" y="38862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78300" y="47371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91100" y="82169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689600" y="87122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2890500" y="3721100"/>
            <a:ext cx="3810000" cy="381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8000"/>
          </a:blip>
          <a:stretch>
            <a:fillRect/>
          </a:stretch>
        </p:blipFill>
        <p:spPr>
          <a:xfrm rot="0">
            <a:off x="2603500" y="4318000"/>
            <a:ext cx="8724900" cy="2654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882900" y="5156200"/>
            <a:ext cx="83820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이력서와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공고의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적합도를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계산해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표시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기업의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이력서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     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열람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전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열람할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기준의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하나로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 spc="-100">
                <a:solidFill>
                  <a:srgbClr val="000000"/>
                </a:solidFill>
                <a:ea typeface="Pretendard Regular"/>
              </a:rPr>
              <a:t>삼는다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  <a:r>
              <a:rPr lang="en-US" sz="3100" b="false" i="false" u="none" strike="noStrike" spc="-100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96900" y="5321300"/>
            <a:ext cx="2984500" cy="59690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개요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기획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의도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03500" y="3314700"/>
            <a:ext cx="3670300" cy="85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9440"/>
              </a:lnSpc>
            </a:pPr>
            <a:r>
              <a:rPr lang="ko-KR" sz="4800" b="false" i="false" u="none" strike="noStrike" spc="-100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4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00" b="false" i="false" u="none" strike="noStrike" spc="-100">
                <a:solidFill>
                  <a:srgbClr val="000000"/>
                </a:solidFill>
                <a:ea typeface="Pretendard Regular"/>
              </a:rPr>
              <a:t>방안</a:t>
            </a:r>
            <a:r>
              <a:rPr lang="en-US" sz="48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800" b="false" i="false" u="none" strike="noStrike" spc="-100">
                <a:solidFill>
                  <a:srgbClr val="000000"/>
                </a:solidFill>
                <a:ea typeface="Pretendard Regular"/>
              </a:rPr>
              <a:t>제시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013200" y="3022600"/>
            <a:ext cx="5181600" cy="61722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스킬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013200" y="4508500"/>
            <a:ext cx="5207000" cy="3505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076700" y="3416300"/>
            <a:ext cx="5041900" cy="482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4089400" y="3911600"/>
            <a:ext cx="3848100" cy="482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24400" y="8204200"/>
            <a:ext cx="3670300" cy="444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435600" y="8686800"/>
            <a:ext cx="2260600" cy="4064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619500" y="32893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94100" y="38608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568700" y="47117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127500" y="82931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953000" y="8750300"/>
            <a:ext cx="4064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6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500100" y="3797300"/>
            <a:ext cx="4533900" cy="429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테이블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머리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삭제버튼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스킬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추가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기능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셀렉트박스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표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본문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페이지네이션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검색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스킬명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540000" y="2959100"/>
            <a:ext cx="8928100" cy="68961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관리자</a:t>
            </a:r>
            <a:r>
              <a:rPr lang="en-US" sz="3600" b="false" i="false" u="none" strike="noStrike" spc="100">
                <a:solidFill>
                  <a:srgbClr val="595959"/>
                </a:solidFill>
                <a:latin typeface="locus_sangsang"/>
              </a:rPr>
              <a:t>-</a:t>
            </a: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채팅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667000" y="3746500"/>
            <a:ext cx="3213100" cy="495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32500" y="3035300"/>
            <a:ext cx="5397500" cy="5334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6121400" y="8559800"/>
            <a:ext cx="5308600" cy="1320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5400000">
            <a:off x="876300" y="4699000"/>
            <a:ext cx="6934200" cy="3441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184400" y="2971800"/>
            <a:ext cx="3810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D94925"/>
                </a:solidFill>
                <a:ea typeface="Noto Sans CJK KR Regular"/>
              </a:rPr>
              <a:t>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05100" y="3543300"/>
            <a:ext cx="3810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D94925"/>
                </a:solidFill>
                <a:ea typeface="Noto Sans CJK KR Regular"/>
              </a:rPr>
              <a:t>②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07100" y="3060700"/>
            <a:ext cx="3937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D94925"/>
                </a:solidFill>
                <a:ea typeface="Noto Sans CJK KR Regular"/>
              </a:rPr>
              <a:t>③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30000" y="8585200"/>
            <a:ext cx="3937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D94925"/>
                </a:solidFill>
                <a:ea typeface="Noto Sans CJK KR Regular"/>
              </a:rPr>
              <a:t>⑤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83300" y="3860800"/>
            <a:ext cx="3937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500" b="false" i="false" u="none" strike="noStrike">
                <a:solidFill>
                  <a:srgbClr val="D94925"/>
                </a:solidFill>
                <a:ea typeface="Noto Sans CJK KR Regular"/>
              </a:rPr>
              <a:t>④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500100" y="3797300"/>
            <a:ext cx="4533900" cy="4292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①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채팅방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목록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②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채팅방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(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선택가능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)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③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채팅방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이름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④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채팅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내역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ea typeface="locus_sangsang"/>
              </a:rPr>
              <a:t>⑤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채팅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입력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&amp;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전송</a:t>
            </a: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locus_sangsang"/>
              </a:rPr>
              <a:t>버튼</a:t>
            </a:r>
          </a:p>
          <a:p>
            <a:pPr algn="l" lvl="0">
              <a:lnSpc>
                <a:spcPct val="170149"/>
              </a:lnSpc>
            </a:pPr>
            <a:r>
              <a:rPr lang="en-US" sz="2900" b="false" i="false" u="none" strike="noStrike">
                <a:solidFill>
                  <a:srgbClr val="000000"/>
                </a:solidFill>
                <a:latin typeface="locus_sangsang"/>
              </a:rPr>
              <a:t/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873500" y="4546600"/>
            <a:ext cx="105410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ko-KR" sz="9600" b="false" i="false" u="none" strike="noStrike" spc="4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9600" b="false" i="false" u="none" strike="noStrike" spc="4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9600" b="false" i="false" u="none" strike="noStrike" spc="400">
                <a:solidFill>
                  <a:srgbClr val="000000"/>
                </a:solidFill>
                <a:ea typeface="GangwonEduPower"/>
              </a:rPr>
              <a:t>시연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585200" y="3263900"/>
            <a:ext cx="635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67800" y="3263900"/>
            <a:ext cx="635000" cy="635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59800" y="34290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56500" y="6692900"/>
            <a:ext cx="3251200" cy="2298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Gosanja"/>
              </a:rPr>
              <a:t>가입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Gosanja"/>
              </a:rPr>
              <a:t>이력서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Gosanja"/>
              </a:rPr>
              <a:t>공고</a:t>
            </a:r>
            <a:r>
              <a:rPr lang="en-US" sz="3100" b="false" i="false" u="none" strike="noStrike">
                <a:solidFill>
                  <a:srgbClr val="000000"/>
                </a:solidFill>
                <a:latin typeface="Gosanja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osanja"/>
              </a:rPr>
              <a:t>지원</a:t>
            </a:r>
          </a:p>
          <a:p>
            <a:pPr algn="l" lvl="0" indent="-342900" marL="342900">
              <a:lnSpc>
                <a:spcPct val="99600"/>
              </a:lnSpc>
              <a:buAutoNum type="arabicPeriod" startAt="1"/>
            </a:pPr>
            <a:r>
              <a:rPr lang="ko-KR" sz="3100" b="false" i="false" u="none" strike="noStrike">
                <a:solidFill>
                  <a:srgbClr val="000000"/>
                </a:solidFill>
                <a:ea typeface="Gosanja"/>
              </a:rPr>
              <a:t>공고</a:t>
            </a:r>
            <a:r>
              <a:rPr lang="en-US" sz="3100" b="false" i="false" u="none" strike="noStrike">
                <a:solidFill>
                  <a:srgbClr val="000000"/>
                </a:solidFill>
                <a:latin typeface="Gosanja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Gosanja"/>
              </a:rPr>
              <a:t>작성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873500" y="4546600"/>
            <a:ext cx="105410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ko-KR" sz="9600" b="false" i="false" u="none" strike="noStrike" spc="400">
                <a:solidFill>
                  <a:srgbClr val="000000"/>
                </a:solidFill>
                <a:ea typeface="GangwonEduPower"/>
              </a:rPr>
              <a:t>자체</a:t>
            </a:r>
            <a:r>
              <a:rPr lang="en-US" sz="9600" b="false" i="false" u="none" strike="noStrike" spc="4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9600" b="false" i="false" u="none" strike="noStrike" spc="400">
                <a:solidFill>
                  <a:srgbClr val="000000"/>
                </a:solidFill>
                <a:ea typeface="GangwonEduPower"/>
              </a:rPr>
              <a:t>평가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585200" y="3263900"/>
            <a:ext cx="635000" cy="635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067800" y="3263900"/>
            <a:ext cx="635000" cy="635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59800" y="34290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05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2501900"/>
            <a:ext cx="11709400" cy="345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62600" y="6400800"/>
            <a:ext cx="11709400" cy="3454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자체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평가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0100" y="3086100"/>
            <a:ext cx="11163300" cy="237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프로그래밍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외적으로는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파이널에서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프로젝트를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관리하는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경험을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쌓은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최고의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수확이라고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느낀다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관리와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기획의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중요성을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깨닫는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계기가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되었다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4539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개발에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있어서는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수업시간에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배운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갖가지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활용하는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소득이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있었다고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자평한다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아쉬운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점으로는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기획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초기에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생각했던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인재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검색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시스템이나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위치를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기반한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공고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추천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기능등을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내에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구현할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없었던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점이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아쉬웠다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19400" y="2260600"/>
            <a:ext cx="1435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오우람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15100" y="6108700"/>
            <a:ext cx="1435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박찬정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83300" y="6985000"/>
            <a:ext cx="10858500" cy="237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프로젝트를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진행하면서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배웠던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복습하여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스프링부트의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실행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구조나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흐름을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전보다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이해하게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되었고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비동기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방식을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사용하면서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처리순서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문제로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어려움을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겪었으나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해결하기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async&amp;await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사용하는법을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익히는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배울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있어서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좋았다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다만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로그인과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회원가입은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세미프로젝트에서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경험해보았기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기능구현을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시도해보지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못한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점이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아쉬웠다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2501900"/>
            <a:ext cx="11709400" cy="345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62600" y="6400800"/>
            <a:ext cx="11709400" cy="3454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자체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평가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768600" y="2260600"/>
            <a:ext cx="1435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전유빈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49500" y="3149600"/>
            <a:ext cx="11074400" cy="237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초기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기획한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구현하고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이상으로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나아가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기능을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추가하면서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453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프로젝트에서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아쉬웠던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일부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보완할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맵핑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등으로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문제가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있었으나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팀원들의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조언으로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문제점을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눈치채고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부족한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채울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프로젝트의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이점을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몸소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익힐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시간이었다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453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아쉬운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점은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통계처리를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회원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관심도조사를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했으면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좋았을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같단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점이다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84900" y="6921500"/>
            <a:ext cx="10490200" cy="2501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00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세미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프로젝트를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경험하면서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파이널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프로젝트는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수월할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것이라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기대했지만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실제로는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저의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부족했던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지식과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협업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경험의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한계로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고민과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시행착오를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겪었습니다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200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지나며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점차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해결해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나갔지만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조금만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있었다면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깊이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시도와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성장을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있었을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같아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아쉬움이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남는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프로젝트였습니다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53200" y="6108700"/>
            <a:ext cx="1435100" cy="72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정현식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0700" y="2501900"/>
            <a:ext cx="11709400" cy="3454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562600" y="6400800"/>
            <a:ext cx="11709400" cy="345440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52600" y="1168400"/>
            <a:ext cx="673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자체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평가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92800" y="7061200"/>
            <a:ext cx="11112500" cy="2374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453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세미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프로젝트를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수행하며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나름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할수있구나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라는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자신감이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생겼었는데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 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막상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파이널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프로젝트를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시작하면서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정말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많은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벽을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느끼면서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팀에게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오히려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짐이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됐다는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생각이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너무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들었던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같습니다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우리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팀원들에게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미안하고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고맙다는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말을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꼭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하고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싶고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경험을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꼭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많이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성장하고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싶은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생각을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하게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되었고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우리팀원에게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너무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수고했다는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전하고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싶습니다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91300" y="6121400"/>
            <a:ext cx="1435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최유혁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81300" y="2260600"/>
            <a:ext cx="14351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000000"/>
                </a:solidFill>
                <a:ea typeface="Pretendard Bold"/>
              </a:rPr>
              <a:t>주찬미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89200" y="3251200"/>
            <a:ext cx="10642600" cy="1993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2009"/>
              </a:lnSpc>
            </a:pP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처음에는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팀원들과의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소통이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낯설고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어렵게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느껴졌지만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프로젝트를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진행하면서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서로의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도움으로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점점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소통에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익숙해질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있었고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과정에서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오류를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줄이고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 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생각의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차이를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좁히는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법도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배울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있었습니다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부족한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점이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많아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아쉬움도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남지만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, 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이번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경험을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바탕으로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성장해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나가고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false" i="false" u="none" strike="noStrike">
                <a:solidFill>
                  <a:srgbClr val="000000"/>
                </a:solidFill>
                <a:ea typeface="Pretendard Regular"/>
              </a:rPr>
              <a:t>싶습니다</a:t>
            </a:r>
            <a:r>
              <a:rPr lang="en-US" sz="27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54600" y="4546600"/>
            <a:ext cx="81788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ko-KR" sz="9600" b="false" i="false" u="none" strike="noStrike" spc="400">
                <a:solidFill>
                  <a:srgbClr val="000000"/>
                </a:solidFill>
                <a:ea typeface="GangwonEduPower"/>
              </a:rPr>
              <a:t>감사합니다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개요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595959"/>
                </a:solidFill>
                <a:ea typeface="locus_sangsang"/>
              </a:rPr>
              <a:t>벤치마킹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082800" y="4343400"/>
            <a:ext cx="3162300" cy="3302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832100" y="3517900"/>
            <a:ext cx="16510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ko-KR" sz="3000" b="false" i="false" u="none" strike="noStrike" spc="-100">
                <a:solidFill>
                  <a:srgbClr val="000000"/>
                </a:solidFill>
                <a:ea typeface="locus_sangsang"/>
              </a:rPr>
              <a:t>사람인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867400" y="4343400"/>
            <a:ext cx="3162300" cy="33020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540500" y="3517900"/>
            <a:ext cx="18161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ko-KR" sz="3000" b="false" i="false" u="none" strike="noStrike" spc="-100">
                <a:solidFill>
                  <a:srgbClr val="000000"/>
                </a:solidFill>
                <a:ea typeface="locus_sangsang"/>
              </a:rPr>
              <a:t>잡코리아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39300" y="4343400"/>
            <a:ext cx="3162300" cy="33020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601200" y="3517900"/>
            <a:ext cx="32385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ko-KR" sz="3000" b="false" i="false" u="none" strike="noStrike" spc="-100">
                <a:solidFill>
                  <a:srgbClr val="000000"/>
                </a:solidFill>
                <a:ea typeface="locus_sangsang"/>
              </a:rPr>
              <a:t>잡플래닛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423900" y="4343400"/>
            <a:ext cx="3162300" cy="33020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3385800" y="3517900"/>
            <a:ext cx="3238500" cy="533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129479"/>
              </a:lnSpc>
            </a:pPr>
            <a:r>
              <a:rPr lang="ko-KR" sz="3000" b="false" i="false" u="none" strike="noStrike" spc="-100">
                <a:solidFill>
                  <a:srgbClr val="000000"/>
                </a:solidFill>
                <a:ea typeface="locus_sangsang"/>
              </a:rPr>
              <a:t>인크루트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89600" y="3759200"/>
            <a:ext cx="6845300" cy="1384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7" id="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52600" y="1079500"/>
            <a:ext cx="6731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프로젝트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개요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03500" y="2171700"/>
            <a:ext cx="56769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어디보잡의</a:t>
            </a:r>
            <a:r>
              <a:rPr lang="en-US" sz="3600" b="false" i="false" u="none" strike="noStrike" spc="100">
                <a:solidFill>
                  <a:srgbClr val="787878"/>
                </a:solidFill>
                <a:latin typeface="locus_sangsang"/>
              </a:rPr>
              <a:t> </a:t>
            </a:r>
            <a:r>
              <a:rPr lang="ko-KR" sz="3600" b="false" i="false" u="none" strike="noStrike" spc="100">
                <a:solidFill>
                  <a:srgbClr val="787878"/>
                </a:solidFill>
                <a:ea typeface="locus_sangsang"/>
              </a:rPr>
              <a:t>의미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8000"/>
          </a:blip>
          <a:stretch>
            <a:fillRect/>
          </a:stretch>
        </p:blipFill>
        <p:spPr>
          <a:xfrm rot="0">
            <a:off x="4445000" y="5994400"/>
            <a:ext cx="9398000" cy="21971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4826000" y="6578600"/>
            <a:ext cx="8636000" cy="977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9440"/>
              </a:lnSpc>
            </a:pP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어디보자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+JOB(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직업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합성어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  <a:b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</a:b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구직자들이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무슨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직업이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알아본다는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의미로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false" i="false" u="none" strike="noStrike" spc="-100">
                <a:solidFill>
                  <a:srgbClr val="000000"/>
                </a:solidFill>
                <a:ea typeface="Pretendard Regular"/>
              </a:rPr>
              <a:t>지었다</a:t>
            </a:r>
            <a:r>
              <a:rPr lang="en-US" sz="2500" b="false" i="false" u="none" strike="noStrike" spc="-10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13766800" y="5892800"/>
            <a:ext cx="61468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9791700" y="6477000"/>
            <a:ext cx="49911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2293600" y="8928100"/>
            <a:ext cx="45974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93600" y="4025900"/>
            <a:ext cx="12065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2852400" y="3416300"/>
            <a:ext cx="11938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398500" y="2870200"/>
            <a:ext cx="34671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39600" y="3441700"/>
            <a:ext cx="1625600" cy="1016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921000" y="5892800"/>
            <a:ext cx="61468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1041400" y="6477000"/>
            <a:ext cx="49911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47800" y="8928100"/>
            <a:ext cx="45974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0500" y="4025900"/>
            <a:ext cx="12065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006600" y="3416300"/>
            <a:ext cx="11938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552700" y="2870200"/>
            <a:ext cx="34671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1206500" y="3441700"/>
            <a:ext cx="1625600" cy="1016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343900" y="5892800"/>
            <a:ext cx="6146800" cy="101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381500" y="6477000"/>
            <a:ext cx="4991100" cy="101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870700" y="8928100"/>
            <a:ext cx="4597400" cy="101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870700" y="4025900"/>
            <a:ext cx="1206500" cy="101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429500" y="3416300"/>
            <a:ext cx="1193800" cy="101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975600" y="2870200"/>
            <a:ext cx="3467100" cy="101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2700000">
            <a:off x="6616700" y="3441700"/>
            <a:ext cx="1625600" cy="101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2755900" y="3238500"/>
            <a:ext cx="2082800" cy="2082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8216900" y="3238500"/>
            <a:ext cx="2082800" cy="20828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627100" y="3238500"/>
            <a:ext cx="2082800" cy="20828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39" id="39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02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팀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구성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및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역할</a:t>
            </a:r>
          </a:p>
        </p:txBody>
      </p:sp>
      <p:grpSp>
        <p:nvGrpSpPr>
          <p:cNvPr name="Group 41" id="4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2" id="42"/>
          <p:cNvSpPr txBox="true"/>
          <p:nvPr/>
        </p:nvSpPr>
        <p:spPr>
          <a:xfrm rot="0">
            <a:off x="1790700" y="5499100"/>
            <a:ext cx="4241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GangwonEduPower"/>
              </a:rPr>
              <a:t>오우람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GangwonEduPower"/>
              </a:rPr>
              <a:t>(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GangwonEduPower"/>
              </a:rPr>
              <a:t>팀장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GangwonEduPower"/>
              </a:rPr>
              <a:t>)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790700" y="6057900"/>
            <a:ext cx="4229100" cy="2819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기획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기획서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작성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(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공동작업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)</a:t>
            </a:r>
          </a:p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관리자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전반적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UI,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공고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및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기업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회원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페이지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채팅</a:t>
            </a:r>
          </a:p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회원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이력서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지원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작성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수정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등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Back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로직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마이페이지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북마크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(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공동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작업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)</a:t>
            </a:r>
          </a:p>
          <a:p>
            <a:pPr algn="l" lvl="0">
              <a:lnSpc>
                <a:spcPct val="15355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grpSp>
        <p:nvGrpSpPr>
          <p:cNvPr name="Group 44" id="4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5" id="45"/>
          <p:cNvSpPr txBox="true"/>
          <p:nvPr/>
        </p:nvSpPr>
        <p:spPr>
          <a:xfrm rot="0">
            <a:off x="7251700" y="5499100"/>
            <a:ext cx="4241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GangwonEduPower"/>
              </a:rPr>
              <a:t>박찬정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GangwonEduPower"/>
              </a:rPr>
              <a:t>(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GangwonEduPower"/>
              </a:rPr>
              <a:t>서기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GangwonEduPower"/>
              </a:rPr>
              <a:t>)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251700" y="6057900"/>
            <a:ext cx="4229100" cy="3390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공통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 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메인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페이지</a:t>
            </a:r>
          </a:p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개인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회원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회원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가입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로그인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탈퇴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기능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마이페이지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개인정보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</a:t>
            </a:r>
          </a:p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기업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회원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회원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가입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로그인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탈퇴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등</a:t>
            </a:r>
          </a:p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관리자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회원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개인회원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</a:t>
            </a:r>
          </a:p>
          <a:p>
            <a:pPr algn="l" lvl="0">
              <a:lnSpc>
                <a:spcPct val="15355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grpSp>
        <p:nvGrpSpPr>
          <p:cNvPr name="Group 47" id="4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8" id="48"/>
          <p:cNvSpPr txBox="true"/>
          <p:nvPr/>
        </p:nvSpPr>
        <p:spPr>
          <a:xfrm rot="0">
            <a:off x="12674600" y="5524500"/>
            <a:ext cx="1879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GangwonEduPower"/>
              </a:rPr>
              <a:t>전유빈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GangwonEduPower"/>
              </a:rPr>
              <a:t>(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GangwonEduPower"/>
              </a:rPr>
              <a:t>팀원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GangwonEduPower"/>
              </a:rPr>
              <a:t>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674600" y="6083300"/>
            <a:ext cx="4229100" cy="2463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 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개인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커뮤니티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게시판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공지</a:t>
            </a:r>
          </a:p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관리자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커뮤니티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게시판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공지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댓글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</a:t>
            </a:r>
          </a:p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공고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북마크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(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공동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작업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)</a:t>
            </a:r>
          </a:p>
          <a:p>
            <a:pPr algn="l" lvl="0">
              <a:lnSpc>
                <a:spcPct val="15355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15151100" y="-825500"/>
            <a:ext cx="1638300" cy="1638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6459200" y="-825500"/>
            <a:ext cx="1638300" cy="1638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825500" y="8978900"/>
            <a:ext cx="2133600" cy="213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755900" y="3619500"/>
            <a:ext cx="2082800" cy="2082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16900" y="3619500"/>
            <a:ext cx="2082800" cy="2082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627100" y="3619500"/>
            <a:ext cx="2082800" cy="20828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766800" y="5892800"/>
            <a:ext cx="6146800" cy="101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9791700" y="6477000"/>
            <a:ext cx="49911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293600" y="8928100"/>
            <a:ext cx="45974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293600" y="4025900"/>
            <a:ext cx="1206500" cy="101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12852400" y="3416300"/>
            <a:ext cx="11938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98500" y="2870200"/>
            <a:ext cx="34671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2039600" y="3441700"/>
            <a:ext cx="1625600" cy="1016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2921000" y="5892800"/>
            <a:ext cx="6146800" cy="10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-1041400" y="6477000"/>
            <a:ext cx="4991100" cy="1016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47800" y="8928100"/>
            <a:ext cx="4597400" cy="10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460500" y="4025900"/>
            <a:ext cx="1206500" cy="1016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2006600" y="3416300"/>
            <a:ext cx="1193800" cy="101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552700" y="2870200"/>
            <a:ext cx="3467100" cy="10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1206500" y="3441700"/>
            <a:ext cx="1625600" cy="1016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8343900" y="5892800"/>
            <a:ext cx="6146800" cy="101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4381500" y="6477000"/>
            <a:ext cx="4991100" cy="101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70700" y="8928100"/>
            <a:ext cx="4597400" cy="1016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870700" y="4025900"/>
            <a:ext cx="1206500" cy="1016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429500" y="3416300"/>
            <a:ext cx="1193800" cy="101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975600" y="2870200"/>
            <a:ext cx="3467100" cy="101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2700000">
            <a:off x="6616700" y="3441700"/>
            <a:ext cx="1625600" cy="1016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grpSp>
        <p:nvGrpSpPr>
          <p:cNvPr name="Group 34" id="3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5" id="3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790700" y="990600"/>
            <a:ext cx="635000" cy="6350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5400000">
            <a:off x="2260600" y="990600"/>
            <a:ext cx="635000" cy="635000"/>
          </a:xfrm>
          <a:prstGeom prst="rect">
            <a:avLst/>
          </a:prstGeom>
        </p:spPr>
      </p:pic>
      <p:sp>
        <p:nvSpPr>
          <p:cNvPr name="TextBox 37" id="37"/>
          <p:cNvSpPr txBox="true"/>
          <p:nvPr/>
        </p:nvSpPr>
        <p:spPr>
          <a:xfrm rot="0">
            <a:off x="1752600" y="1168400"/>
            <a:ext cx="6731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5530"/>
              </a:lnSpc>
            </a:pPr>
            <a:r>
              <a:rPr lang="en-US" sz="2800" b="false" i="false" u="none" strike="noStrike" spc="100">
                <a:solidFill>
                  <a:srgbClr val="FFFFFF"/>
                </a:solidFill>
                <a:latin typeface="Poppins Light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603500" y="1397000"/>
            <a:ext cx="57023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5530"/>
              </a:lnSpc>
            </a:pP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팀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구성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및</a:t>
            </a:r>
            <a:r>
              <a:rPr lang="en-US" sz="4800" b="false" i="false" u="none" strike="noStrike" spc="200">
                <a:solidFill>
                  <a:srgbClr val="000000"/>
                </a:solidFill>
                <a:latin typeface="GangwonEduPower"/>
              </a:rPr>
              <a:t> </a:t>
            </a:r>
            <a:r>
              <a:rPr lang="ko-KR" sz="4800" b="false" i="false" u="none" strike="noStrike" spc="200">
                <a:solidFill>
                  <a:srgbClr val="000000"/>
                </a:solidFill>
                <a:ea typeface="GangwonEduPower"/>
              </a:rPr>
              <a:t>역할</a:t>
            </a:r>
          </a:p>
        </p:txBody>
      </p:sp>
      <p:grpSp>
        <p:nvGrpSpPr>
          <p:cNvPr name="Group 39" id="3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0" id="40"/>
          <p:cNvSpPr txBox="true"/>
          <p:nvPr/>
        </p:nvSpPr>
        <p:spPr>
          <a:xfrm rot="0">
            <a:off x="1854200" y="6159500"/>
            <a:ext cx="4241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GangwonEduPower"/>
              </a:rPr>
              <a:t>정현식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GangwonEduPower"/>
              </a:rPr>
              <a:t>(Git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GangwonEduPower"/>
              </a:rPr>
              <a:t>관리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GangwonEduPower"/>
              </a:rPr>
              <a:t>)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854200" y="6705600"/>
            <a:ext cx="4229100" cy="2260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프로젝트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초기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환경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설정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깃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버전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</a:t>
            </a:r>
          </a:p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기업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공고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작성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수정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필터링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기능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공고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지원자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</a:t>
            </a:r>
          </a:p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개인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공고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지원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기능</a:t>
            </a:r>
          </a:p>
          <a:p>
            <a:pPr algn="l" lvl="0">
              <a:lnSpc>
                <a:spcPct val="15355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grpSp>
        <p:nvGrpSpPr>
          <p:cNvPr name="Group 42" id="4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3" id="43"/>
          <p:cNvSpPr txBox="true"/>
          <p:nvPr/>
        </p:nvSpPr>
        <p:spPr>
          <a:xfrm rot="0">
            <a:off x="7289800" y="6159500"/>
            <a:ext cx="42418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GangwonEduPower"/>
              </a:rPr>
              <a:t>주찬미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GangwonEduPower"/>
              </a:rPr>
              <a:t>(DBA)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289800" y="6705600"/>
            <a:ext cx="4229100" cy="167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355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DB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데이터베이스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관리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Noto Sans CJK KR Regular"/>
              </a:rPr>
              <a:t>공통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Regular"/>
              </a:rPr>
              <a:t> - 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Regular"/>
              </a:rPr>
              <a:t>검색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Regular"/>
              </a:rPr>
              <a:t>기능</a:t>
            </a:r>
          </a:p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ko-KR" sz="1500" b="false" i="false" u="none" strike="noStrike">
                <a:solidFill>
                  <a:srgbClr val="000000"/>
                </a:solidFill>
                <a:ea typeface="Noto Sans CJK KR Regular"/>
              </a:rPr>
              <a:t>개인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Noto Sans CJK KR Regular"/>
              </a:rPr>
              <a:t>이력서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Regular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Regular"/>
              </a:rPr>
              <a:t>적합도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Regular"/>
              </a:rPr>
              <a:t>기능</a:t>
            </a:r>
          </a:p>
          <a:p>
            <a:pPr algn="l" lvl="0">
              <a:lnSpc>
                <a:spcPct val="153550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grpSp>
        <p:nvGrpSpPr>
          <p:cNvPr name="Group 45" id="4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46" id="46"/>
          <p:cNvSpPr txBox="true"/>
          <p:nvPr/>
        </p:nvSpPr>
        <p:spPr>
          <a:xfrm rot="0">
            <a:off x="12661900" y="6159500"/>
            <a:ext cx="1879600" cy="406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9479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GangwonEduPower"/>
              </a:rPr>
              <a:t>최유혁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GangwonEduPower"/>
              </a:rPr>
              <a:t>(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GangwonEduPower"/>
              </a:rPr>
              <a:t>팀원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GangwonEduPower"/>
              </a:rPr>
              <a:t>)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661900" y="6705600"/>
            <a:ext cx="4229100" cy="1054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 indent="-342900" marL="342900">
              <a:lnSpc>
                <a:spcPct val="153550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 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개인</a:t>
            </a:r>
          </a:p>
          <a:p>
            <a:pPr algn="l" lvl="0">
              <a:lnSpc>
                <a:spcPct val="15355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이력서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-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미리보기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, </a:t>
            </a:r>
            <a:r>
              <a:rPr lang="ko-KR" sz="1500" b="false" i="false" u="none" strike="noStrike">
                <a:solidFill>
                  <a:srgbClr val="000000"/>
                </a:solidFill>
                <a:ea typeface="Poppins Light"/>
              </a:rPr>
              <a:t>이력서</a:t>
            </a:r>
            <a:r>
              <a:rPr lang="en-US" sz="1500" b="false" i="false" u="none" strike="noStrike">
                <a:solidFill>
                  <a:srgbClr val="000000"/>
                </a:solidFill>
                <a:latin typeface="Poppins Light"/>
              </a:rPr>
              <a:t> FrontEnd</a:t>
            </a:r>
          </a:p>
          <a:p>
            <a:pPr algn="l" lvl="0">
              <a:lnSpc>
                <a:spcPct val="15355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  <a:p>
            <a:pPr algn="l" lvl="0">
              <a:lnSpc>
                <a:spcPct val="15355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